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83648" r:id="rId1"/>
  </p:sldMasterIdLst>
  <p:notesMasterIdLst>
    <p:notesMasterId r:id="rId25"/>
  </p:notesMasterIdLst>
  <p:sldIdLst>
    <p:sldId id="256" r:id="rId2"/>
    <p:sldId id="284" r:id="rId3"/>
    <p:sldId id="296" r:id="rId4"/>
    <p:sldId id="297" r:id="rId5"/>
    <p:sldId id="299" r:id="rId6"/>
    <p:sldId id="298" r:id="rId7"/>
    <p:sldId id="300" r:id="rId8"/>
    <p:sldId id="302" r:id="rId9"/>
    <p:sldId id="301" r:id="rId10"/>
    <p:sldId id="303" r:id="rId11"/>
    <p:sldId id="305" r:id="rId12"/>
    <p:sldId id="304" r:id="rId13"/>
    <p:sldId id="311" r:id="rId14"/>
    <p:sldId id="307" r:id="rId15"/>
    <p:sldId id="309" r:id="rId16"/>
    <p:sldId id="310" r:id="rId17"/>
    <p:sldId id="312" r:id="rId18"/>
    <p:sldId id="313" r:id="rId19"/>
    <p:sldId id="315" r:id="rId20"/>
    <p:sldId id="314" r:id="rId21"/>
    <p:sldId id="306" r:id="rId22"/>
    <p:sldId id="308" r:id="rId23"/>
    <p:sldId id="290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5056"/>
    <a:srgbClr val="9259A3"/>
    <a:srgbClr val="FF7E8C"/>
    <a:srgbClr val="00FFF0"/>
    <a:srgbClr val="F36F7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38"/>
    <p:restoredTop sz="96301"/>
  </p:normalViewPr>
  <p:slideViewPr>
    <p:cSldViewPr snapToGrid="0">
      <p:cViewPr>
        <p:scale>
          <a:sx n="105" d="100"/>
          <a:sy n="105" d="100"/>
        </p:scale>
        <p:origin x="1096" y="5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9" d="100"/>
          <a:sy n="99" d="100"/>
        </p:scale>
        <p:origin x="3632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4EC2B7-6072-924B-AE51-DA281600F23F}" type="datetimeFigureOut">
              <a:rPr lang="en-US" smtClean="0"/>
              <a:t>4/2/25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10036C-B239-7F49-800F-BE8CBE07A6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6355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7892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F9D524-D838-4D3A-4844-4C09A93A85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9BCD135-C075-41AF-3329-AEEDD0188DE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DA1FD39-5FC9-1B23-A431-18E57C45E2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D8BC91-AB36-12F6-8947-B785B6BCCD3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3114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6147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9759B8-42E3-C3B4-F1A6-0AF919580D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DF9D197-5618-B69D-DEAC-5AED69B35E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1738FA4-BD0E-D45F-1C50-4BC8CAFE2B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D6FF71-6E7B-E2AF-515A-29932B694B9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7650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AE63A8-EAD8-9433-4833-DD5A72F7E5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9EBE9F6-5AB5-2DD6-C950-2218EAE339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E6885E2-B9A3-8759-8F21-4EE12C37D4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4A27E6-D441-FDCB-5BE6-451B93A731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5654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213DF2-1A24-C030-1088-680DFF8CEA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77C3B80-075D-7301-D734-FDD899B7CD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BC43D3E-B2A2-ABDC-380E-D5122F285A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5258F6-4211-B1BD-1775-AEAB787C42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1056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C673AD-C751-1E2A-CDDA-F4B99CEC57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E3AB456-02BC-B48B-FDA7-3D5386DBAB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F3B38DF-2A7D-86AE-1621-29BDC676A4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395A72-B755-816B-6BB3-C44A49AF9A9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2091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E6EB0E-6C34-5DFF-D4F6-FDB92AF7BA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58490D7-B4D4-305B-1558-B347FD9DE97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B243F3A-2B07-94F6-B3D6-80B2EFDF6F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BC11DF-4F27-A8C0-6615-A6F3280BD00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36293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FE929D-6D35-E07C-0417-AD223FA560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1BAE78E-BEB1-FAF3-B523-E6E2F755929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AFE92B6-796F-1596-283B-A5DEFC0C66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66F737-9C5F-AC49-D098-95F8D3AB988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67439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4C9FBD-90E8-0F44-F19A-65D79E9DD5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2FE00DA-1764-9326-F76F-3A40BC5E4E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F9936DF-5723-FBDF-438E-B64698D82C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44CFFA-C75E-48E3-5CC6-8889D089B02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43677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E0CE61-6E0C-1E6E-9AE2-E83BCD067C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F8419FD-46F5-68F0-EC90-BF73DE8408D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CA5B8E9-DE67-A23C-5BD5-C03EFCA037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A004EB-3357-F7BE-441D-0D9B0727DD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0652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41963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24C269-1242-D87A-E9FE-93C5C40A2D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ED6637F-7964-47E5-E3B3-AFFC04C1EF7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A0B9506-8924-8C73-3E04-C2FD49001F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05B7C9-41E4-C339-CED1-358CD62207F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32662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766BD0-0E51-7A50-675B-BB464AAEDE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8AEB5C4-DB37-3A45-F32A-2100B5D775D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AAD4188-C169-72E2-0F1D-05DA1EF1AE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0E77D-6A4A-A3D5-9BF2-AF9DBCC0C9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75145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5213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6420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14264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99656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9147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7146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5811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4413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605650-7DD4-7F7A-C2FC-9A48676AF3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D65B7A-75E4-445D-6C89-352C2BF656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1728CA-7A15-DDA1-2B5A-19023A4AA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AF3B1-F3DA-4441-B1EE-A851EB4245DB}" type="datetime1">
              <a:rPr lang="en-US" smtClean="0"/>
              <a:t>4/2/25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6E9572-16CC-C507-3FE8-5D81F41CC4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Brought you by Essam Abdelghany Under Supervision of Dr. Kenny Zhu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98FE9A-D75D-41FD-14F2-54447E6CF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5495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EA65A0-B957-4643-E75C-2923CBBAC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05F087-9007-D801-8855-4E4534E3D1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994488-760D-5249-BCB4-53B99D251A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792E3-9FDF-E54D-B4EB-6783B208EA12}" type="datetime1">
              <a:rPr lang="en-US" smtClean="0"/>
              <a:t>4/2/25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B480E4-8A40-1DEF-1267-079558BEB7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Brought you by Essam Abdelghany Under Supervision of Dr. Kenny Zhu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A8B082-1910-6782-A5D8-D7CE38827C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2154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A12FB98-F5A3-EAD4-C58B-5C4479BB7D0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C6A3FA-B8B8-8700-AE67-75C83B0CB7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1DB346-5207-EC3C-EC5C-CAAF79C556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B909F-0DAD-EF43-BD61-D49A3729F966}" type="datetime1">
              <a:rPr lang="en-US" smtClean="0"/>
              <a:t>4/2/25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6540F8-2DC9-B4CE-476C-B19BC354E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Brought you by Essam Abdelghany Under Supervision of Dr. Kenny Zhu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E005A6-FC58-4864-2134-524043FC12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7192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6BD0C-F047-BB8D-334E-26DB6BB14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77D15C-E712-D640-924E-1CE94175A6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CCAC72-B759-F098-9066-040D04CB43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99CD0-1312-E046-A25A-EF67E8F26F22}" type="datetime1">
              <a:rPr lang="en-US" smtClean="0"/>
              <a:t>4/2/25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9D4A3A-2D59-9F87-DE64-5E4BC79A0A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Brought you by Essam Abdelghany Under Supervision of Dr. Kenny Zhu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6B2F00-2684-2A1E-63A1-0A47D2CF2C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5022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1CBD8C-862C-9797-1C76-AE30424874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DA477E-F414-17E9-34AC-22E90C721A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C02E1C-4861-1084-B022-B5C8CBDFE6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9FF94-728B-E64A-8809-790A4B1ED3D4}" type="datetime1">
              <a:rPr lang="en-US" smtClean="0"/>
              <a:t>4/2/25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425946-3920-3127-C8E5-CCE8103D55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Brought you by Essam Abdelghany Under Supervision of Dr. Kenny Zhu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8431EF-888C-E178-1E17-4C0288763E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1560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3CC622-B67A-307F-DA63-314F1335EA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8FDEFC-FE71-165C-2EFD-94616DD428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9629E3-0250-FCC3-38D5-FE9B3921BF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5C4CD0-41EB-F888-86F6-6B13E3C5CF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5F34A-1CEF-A047-A231-02CE8861FB9D}" type="datetime1">
              <a:rPr lang="en-US" smtClean="0"/>
              <a:t>4/2/25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6CA8F0-8F13-F417-700F-D6B998079B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Brought you by Essam Abdelghany Under Supervision of Dr. Kenny Zhu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7972BD-0D01-94A9-6C69-061398F0A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9958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8F132B-535E-C6FF-7744-59072AC834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2419B6-CC99-9422-DDE9-9545CB5E22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0968A7-2F54-8F34-741D-8F3598276B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F4759E6-5564-DDCF-5B73-F07536E974E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898044A-F3B0-A998-C9B6-A57F5868CD7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DF0AB77-8CA1-B9CF-F7B2-C6C4F20BFB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89715-70F5-924C-B3F8-AD1883EF0647}" type="datetime1">
              <a:rPr lang="en-US" smtClean="0"/>
              <a:t>4/2/25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F207F81-42D1-F665-6C36-A19D22D71C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Brought you by Essam Abdelghany Under Supervision of Dr. Kenny Zhu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AFF3D2A-7D66-155A-A86F-ACA412F09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1796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1F1A73-84D3-E333-052E-8277676E1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F1639D7-DE91-8EEE-CB03-4902758135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C2980-813B-CE49-B375-E252E333A381}" type="datetime1">
              <a:rPr lang="en-US" smtClean="0"/>
              <a:t>4/2/25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F8C9F4-1DB9-A4B6-BDFA-57CCE7201D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Brought you by Essam Abdelghany Under Supervision of Dr. Kenny Zhu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1468F7-1C54-33EB-435E-DF0A574EBC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9980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0629FA-128B-64AF-5D24-B795216155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E90C0A-6F6A-0D4B-8E91-ACA8A5BF8E76}" type="datetime1">
              <a:rPr lang="en-US" smtClean="0"/>
              <a:t>4/2/25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81E20C-A3DF-98CD-5589-83AFEF21B4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Brought you by Essam Abdelghany Under Supervision of Dr. Kenny Zhu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D47EAF-48C8-B2A3-5706-6DEC51282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3799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4B540-96EF-2FB2-8666-C75FD3943D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820AB0-532E-9427-52BD-F3E58F4B4D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75005D-119E-CC93-C7B9-585CA2D064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5526C4-9C8B-37D7-6909-DCA4ABC580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7399F8-5E62-5A4D-97BB-29105228C9E6}" type="datetime1">
              <a:rPr lang="en-US" smtClean="0"/>
              <a:t>4/2/25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00B20C-A21E-6F83-1B0C-35184FB15E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Brought you by Essam Abdelghany Under Supervision of Dr. Kenny Zhu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F62779-E10B-29FD-3ED3-151203012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0856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03B992-81C7-74DF-B320-5BA94F1622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CBE8874-F766-6140-79A4-BCA315327E5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4C51DE-1FA1-DFC5-EB48-ADDF4A7FCB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AA0579-C751-856B-BD91-C23B2AA9E5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C528A-E76A-414B-946C-79A173F175C6}" type="datetime1">
              <a:rPr lang="en-US" smtClean="0"/>
              <a:t>4/2/25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628CC2-82B4-DE20-B5AA-48BE190DC3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Brought you by Essam Abdelghany Under Supervision of Dr. Kenny Zhu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E8B101-BE24-1983-9065-6BA5207535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618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A7D933C-DF95-5365-F5C1-F1498E7763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B936ED-01E8-71DF-FB7A-FD7802D5A9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2D2555-F48E-0CD5-7833-F271C6199CA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25CE49-D2F1-D84A-9B2E-0E5EACFB1C70}" type="datetime1">
              <a:rPr lang="en-US" smtClean="0"/>
              <a:t>4/2/25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789A4D-5030-4CF5-CCA8-0D8D8B6B23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© Brought you by Essam Abdelghany Under Supervision of Dr. Kenny Zhu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B47716-553C-E069-D179-B09B234AF4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7A70E1-0AAC-7046-B7E8-37E752E913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8787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2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.jpe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5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9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5.pn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A1379E-25AB-5771-3F10-00F8059C36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68362"/>
            <a:ext cx="9144000" cy="238760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002060"/>
                </a:solidFill>
                <a:latin typeface="Poppins" pitchFamily="2" charset="77"/>
                <a:cs typeface="Poppins" pitchFamily="2" charset="77"/>
              </a:rPr>
              <a:t>Natural Language Processing </a:t>
            </a:r>
            <a:r>
              <a:rPr lang="en-US" sz="6000" b="1" dirty="0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Tutorials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E79E56-D071-8596-A083-46AA9F3F78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598901"/>
          </a:xfrm>
        </p:spPr>
        <p:txBody>
          <a:bodyPr/>
          <a:lstStyle/>
          <a:p>
            <a:r>
              <a:rPr lang="en-US" sz="2000" i="1" dirty="0">
                <a:latin typeface="Avenir Book" panose="02000503020000020003" pitchFamily="2" charset="0"/>
              </a:rPr>
              <a:t>Become a natural language processing expert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8EA932-9ED4-8A19-5408-425870D34EB7}"/>
              </a:ext>
            </a:extLst>
          </p:cNvPr>
          <p:cNvSpPr txBox="1"/>
          <p:nvPr/>
        </p:nvSpPr>
        <p:spPr>
          <a:xfrm>
            <a:off x="4324796" y="4604559"/>
            <a:ext cx="34099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Poppins" pitchFamily="2" charset="77"/>
                <a:cs typeface="Poppins" pitchFamily="2" charset="77"/>
              </a:rPr>
              <a:t>Supervised by </a:t>
            </a:r>
            <a:r>
              <a:rPr lang="en-US" dirty="0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Dr. Kenny Zhu</a:t>
            </a:r>
          </a:p>
          <a:p>
            <a:pPr algn="ctr"/>
            <a:endParaRPr lang="en-US" dirty="0">
              <a:latin typeface="Poppins" pitchFamily="2" charset="77"/>
              <a:cs typeface="Poppins" pitchFamily="2" charset="7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97CE70-3030-1D1D-BBAD-2E5D46F4850A}"/>
              </a:ext>
            </a:extLst>
          </p:cNvPr>
          <p:cNvSpPr txBox="1"/>
          <p:nvPr/>
        </p:nvSpPr>
        <p:spPr>
          <a:xfrm>
            <a:off x="4505619" y="5094034"/>
            <a:ext cx="2909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Poppins" pitchFamily="2" charset="77"/>
                <a:cs typeface="Poppins" pitchFamily="2" charset="77"/>
              </a:rPr>
              <a:t>TAs: </a:t>
            </a:r>
            <a:r>
              <a:rPr lang="en-US" dirty="0">
                <a:solidFill>
                  <a:srgbClr val="FF0000"/>
                </a:solidFill>
                <a:latin typeface="Poppins" pitchFamily="2" charset="77"/>
                <a:cs typeface="Poppins" pitchFamily="2" charset="77"/>
              </a:rPr>
              <a:t>Essam Abdelghany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56FEAEC-9D59-703D-A89A-0294FB18F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0</a:t>
            </a:fld>
            <a:endParaRPr lang="en-US"/>
          </a:p>
        </p:txBody>
      </p:sp>
      <p:pic>
        <p:nvPicPr>
          <p:cNvPr id="4" name="Picture 14" descr="Machine Learning PNG Background - PNG All | PNG All">
            <a:extLst>
              <a:ext uri="{FF2B5EF4-FFF2-40B4-BE49-F238E27FC236}">
                <a16:creationId xmlns:a16="http://schemas.microsoft.com/office/drawing/2014/main" id="{372B06F8-11FF-10A9-5D94-7ED7A52EEB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624" y="3775652"/>
            <a:ext cx="2304143" cy="2304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Hire Chatbot Developers | Hire Remote Chatbot Developers -Prismetric">
            <a:extLst>
              <a:ext uri="{FF2B5EF4-FFF2-40B4-BE49-F238E27FC236}">
                <a16:creationId xmlns:a16="http://schemas.microsoft.com/office/drawing/2014/main" id="{BDCD2D21-A4F5-6FB6-E994-317D5FAB2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5733" y="3429000"/>
            <a:ext cx="3229303" cy="3229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7703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F4791-6F12-004E-C6AB-71CB072CD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640"/>
            <a:ext cx="10515600" cy="1325563"/>
          </a:xfrm>
        </p:spPr>
        <p:txBody>
          <a:bodyPr/>
          <a:lstStyle/>
          <a:p>
            <a:r>
              <a:rPr lang="en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Pop </a:t>
            </a:r>
            <a:r>
              <a:rPr lang="en" b="1" dirty="0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Quiz</a:t>
            </a:r>
            <a:endParaRPr lang="en-US" b="1" dirty="0">
              <a:solidFill>
                <a:srgbClr val="0070C0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1BAC55-8A1F-944B-026F-DBD820A551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194898"/>
            <a:ext cx="11060575" cy="329150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b="1" dirty="0"/>
              <a:t>6) The gates used in an LSTM………..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a) Forget get (how much to erase)</a:t>
            </a:r>
          </a:p>
          <a:p>
            <a:pPr marL="0" indent="0">
              <a:buNone/>
            </a:pPr>
            <a:r>
              <a:rPr lang="en-US" dirty="0"/>
              <a:t>b) Input gate (how much to write)</a:t>
            </a:r>
          </a:p>
          <a:p>
            <a:pPr marL="0" indent="0">
              <a:buNone/>
            </a:pPr>
            <a:r>
              <a:rPr lang="en-US" dirty="0"/>
              <a:t>c) Recall gate (how much to recall)</a:t>
            </a:r>
          </a:p>
          <a:p>
            <a:pPr marL="0" indent="0">
              <a:buNone/>
            </a:pPr>
            <a:r>
              <a:rPr lang="en-US" dirty="0"/>
              <a:t>d) Output gate (how much to reveal)</a:t>
            </a:r>
          </a:p>
          <a:p>
            <a:pPr marL="457200" lvl="1" indent="0">
              <a:lnSpc>
                <a:spcPct val="150000"/>
              </a:lnSpc>
              <a:buNone/>
            </a:pPr>
            <a:endParaRPr lang="en-US" sz="1700" dirty="0"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5" name="Who Wants to be a Millionaire Suspense - Sound Effect (HD)">
            <a:hlinkClick r:id="" action="ppaction://media"/>
            <a:extLst>
              <a:ext uri="{FF2B5EF4-FFF2-40B4-BE49-F238E27FC236}">
                <a16:creationId xmlns:a16="http://schemas.microsoft.com/office/drawing/2014/main" id="{B019B001-9414-694A-466E-C80115B5437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10935" y="1142818"/>
            <a:ext cx="325899" cy="325899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CED9CF-C888-D5EA-D719-656311CF7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9</a:t>
            </a:fld>
            <a:endParaRPr lang="en-US"/>
          </a:p>
        </p:txBody>
      </p:sp>
      <p:pic>
        <p:nvPicPr>
          <p:cNvPr id="7" name="Picture 14" descr="Machine Learning PNG Background - PNG All | PNG All">
            <a:extLst>
              <a:ext uri="{FF2B5EF4-FFF2-40B4-BE49-F238E27FC236}">
                <a16:creationId xmlns:a16="http://schemas.microsoft.com/office/drawing/2014/main" id="{8DB4EB0E-2221-9F3C-EDB5-5D5E1669B5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777590" y="95252"/>
            <a:ext cx="1366388" cy="1366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EBF7F01-F6C5-A269-5F0A-2E0434CC2D12}"/>
              </a:ext>
            </a:extLst>
          </p:cNvPr>
          <p:cNvSpPr txBox="1"/>
          <p:nvPr/>
        </p:nvSpPr>
        <p:spPr>
          <a:xfrm>
            <a:off x="838199" y="6212581"/>
            <a:ext cx="36717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Take notes as quizzes may not be posted in solved form.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27D4B00-A9A5-22AA-DEA6-9F1D1D0E6B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84742" y="2027840"/>
            <a:ext cx="4145606" cy="252135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938693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6220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67F51B-E8EF-BD1C-C450-42FA3841FF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349B11-8309-64C1-E93F-4CBD9407E5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0648" y="2561810"/>
            <a:ext cx="5178295" cy="1325563"/>
          </a:xfrm>
        </p:spPr>
        <p:txBody>
          <a:bodyPr>
            <a:noAutofit/>
          </a:bodyPr>
          <a:lstStyle/>
          <a:p>
            <a:r>
              <a:rPr lang="en" sz="9900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Lect. </a:t>
            </a:r>
            <a:r>
              <a:rPr lang="en" sz="9900" b="1" dirty="0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Quiz</a:t>
            </a:r>
            <a:endParaRPr lang="en-US" sz="9900" b="1" dirty="0">
              <a:solidFill>
                <a:srgbClr val="0070C0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33C6A0-18BF-0BE1-0868-02CA529CE6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10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96548F-23AC-22B7-4FA5-1957160A950C}"/>
              </a:ext>
            </a:extLst>
          </p:cNvPr>
          <p:cNvSpPr txBox="1"/>
          <p:nvPr/>
        </p:nvSpPr>
        <p:spPr>
          <a:xfrm>
            <a:off x="1835407" y="5361710"/>
            <a:ext cx="88738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venir Book" panose="02000503020000020003" pitchFamily="2" charset="0"/>
              </a:rPr>
              <a:t>Reminder in tutorials we recap on lecture via pop quiz, learn technologies discuss hard problems in assignments, demonstrate practical aspects of content learnt in lecture</a:t>
            </a:r>
          </a:p>
        </p:txBody>
      </p:sp>
      <p:pic>
        <p:nvPicPr>
          <p:cNvPr id="6" name="Picture 14" descr="Machine Learning PNG Background - PNG All | PNG All">
            <a:extLst>
              <a:ext uri="{FF2B5EF4-FFF2-40B4-BE49-F238E27FC236}">
                <a16:creationId xmlns:a16="http://schemas.microsoft.com/office/drawing/2014/main" id="{773BBB08-C01C-D688-1FCE-6165DBD6E6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095999" y="1804782"/>
            <a:ext cx="2650435" cy="2650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51179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F4791-6F12-004E-C6AB-71CB072CD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640"/>
            <a:ext cx="10515600" cy="1325563"/>
          </a:xfrm>
        </p:spPr>
        <p:txBody>
          <a:bodyPr/>
          <a:lstStyle/>
          <a:p>
            <a:r>
              <a:rPr lang="en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Lecture </a:t>
            </a:r>
            <a:r>
              <a:rPr lang="en" b="1" dirty="0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Quiz</a:t>
            </a:r>
            <a:endParaRPr lang="en-US" b="1" dirty="0">
              <a:solidFill>
                <a:srgbClr val="0070C0"/>
              </a:solidFill>
              <a:latin typeface="Poppins" pitchFamily="2" charset="77"/>
              <a:cs typeface="Poppins" pitchFamily="2" charset="7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11BAC55-8A1F-944B-026F-DBD820A551B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4781977"/>
                <a:ext cx="11060575" cy="1939497"/>
              </a:xfrm>
            </p:spPr>
            <p:txBody>
              <a:bodyPr>
                <a:noAutofit/>
              </a:bodyPr>
              <a:lstStyle/>
              <a:p>
                <a:r>
                  <a:rPr lang="en-US" dirty="0"/>
                  <a:t>One Candidate Solution:</a:t>
                </a:r>
              </a:p>
              <a:p>
                <a:r>
                  <a:rPr lang="en-US" sz="2000" dirty="0"/>
                  <a:t>No information about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2000" dirty="0"/>
                  <a:t> at all so keep the prior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0.5</m:t>
                    </m:r>
                  </m:oMath>
                </a14:m>
                <a:endParaRPr lang="en-US" sz="2000" dirty="0"/>
              </a:p>
              <a:p>
                <a:pPr lvl="1">
                  <a:buFont typeface="Wingdings" pitchFamily="2" charset="2"/>
                  <a:buChar char="Ø"/>
                </a:pPr>
                <a:r>
                  <a:rPr lang="en-US" sz="1600" dirty="0"/>
                  <a:t>Ie, approximately half of the trials are by coin 1 and the other half by coin 2</a:t>
                </a:r>
              </a:p>
              <a:p>
                <a:pPr lvl="1">
                  <a:buFont typeface="Wingdings" pitchFamily="2" charset="2"/>
                  <a:buChar char="Ø"/>
                </a:pPr>
                <a:r>
                  <a:rPr lang="en-US" sz="1600" dirty="0"/>
                  <a:t>Less likely for the same coin to give out HHH at times and TTT at other times rather than one of these </a:t>
                </a:r>
                <a:r>
                  <a:rPr lang="en-US" sz="1600" dirty="0" err="1"/>
                  <a:t>consistenly</a:t>
                </a:r>
                <a:endParaRPr lang="en-US" sz="1600" dirty="0"/>
              </a:p>
              <a:p>
                <a:r>
                  <a:rPr lang="en-US" sz="2000" dirty="0"/>
                  <a:t>Thus, can assume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2000" dirty="0"/>
                  <a:t> or vice versa 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457200" lvl="1" indent="0">
                  <a:lnSpc>
                    <a:spcPct val="150000"/>
                  </a:lnSpc>
                  <a:buNone/>
                </a:pPr>
                <a:endParaRPr lang="en-US" sz="1700" dirty="0">
                  <a:latin typeface="Poppins" pitchFamily="2" charset="77"/>
                  <a:cs typeface="Poppins" pitchFamily="2" charset="77"/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11BAC55-8A1F-944B-026F-DBD820A551B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4781977"/>
                <a:ext cx="11060575" cy="1939497"/>
              </a:xfrm>
              <a:blipFill>
                <a:blip r:embed="rId3"/>
                <a:stretch>
                  <a:fillRect l="-917" t="-5195" b="-6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CED9CF-C888-D5EA-D719-656311CF7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11</a:t>
            </a:fld>
            <a:endParaRPr lang="en-US"/>
          </a:p>
        </p:txBody>
      </p:sp>
      <p:pic>
        <p:nvPicPr>
          <p:cNvPr id="7" name="Picture 14" descr="Machine Learning PNG Background - PNG All | PNG All">
            <a:extLst>
              <a:ext uri="{FF2B5EF4-FFF2-40B4-BE49-F238E27FC236}">
                <a16:creationId xmlns:a16="http://schemas.microsoft.com/office/drawing/2014/main" id="{8DB4EB0E-2221-9F3C-EDB5-5D5E1669B5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777590" y="95252"/>
            <a:ext cx="1366388" cy="1366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24B7AB4-751A-87EA-6208-BB95B84076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199" y="1092792"/>
            <a:ext cx="8122666" cy="3494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023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547753-810E-38D0-ED48-391A96A4C2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AF64E-9CB7-BC9C-DF65-0E2DFB9B29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640"/>
            <a:ext cx="10515600" cy="1325563"/>
          </a:xfrm>
        </p:spPr>
        <p:txBody>
          <a:bodyPr/>
          <a:lstStyle/>
          <a:p>
            <a:r>
              <a:rPr lang="en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Lecture </a:t>
            </a:r>
            <a:r>
              <a:rPr lang="en" b="1" dirty="0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Quiz</a:t>
            </a:r>
            <a:endParaRPr lang="en-US" b="1" dirty="0">
              <a:solidFill>
                <a:srgbClr val="0070C0"/>
              </a:solidFill>
              <a:latin typeface="Poppins" pitchFamily="2" charset="77"/>
              <a:cs typeface="Poppins" pitchFamily="2" charset="7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D5D98F7-16F8-F8BB-6E8E-9A38C689352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3653575"/>
                <a:ext cx="11060575" cy="2672337"/>
              </a:xfrm>
            </p:spPr>
            <p:txBody>
              <a:bodyPr>
                <a:noAutofit/>
              </a:bodyPr>
              <a:lstStyle/>
              <a:p>
                <a:r>
                  <a:rPr lang="en-US" dirty="0"/>
                  <a:t>Suppose the observed sequence have T elements</a:t>
                </a:r>
              </a:p>
              <a:p>
                <a:r>
                  <a:rPr lang="en-US" dirty="0"/>
                  <a:t>Suppose there are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 possible hidden states (for each element)</a:t>
                </a:r>
              </a:p>
              <a:p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000" dirty="0"/>
                  <a:t> then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sz="2000" dirty="0"/>
                  <a:t> possible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sz="2000" dirty="0"/>
                  <a:t>s</a:t>
                </a:r>
              </a:p>
              <a:p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sz="2000" dirty="0"/>
                  <a:t> then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 dirty="0"/>
                  <a:t> possible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sz="2000" dirty="0"/>
                  <a:t>s… </a:t>
                </a:r>
              </a:p>
              <a:p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en-US" sz="2000" dirty="0"/>
                  <a:t> then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sz="2000" dirty="0"/>
                  <a:t> possible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sz="2000" dirty="0"/>
                  <a:t>s… </a:t>
                </a:r>
              </a:p>
              <a:p>
                <a:r>
                  <a:rPr lang="en-US" sz="2000" dirty="0"/>
                  <a:t>For a sequence of length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2000" dirty="0"/>
                  <a:t> we have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2000" dirty="0"/>
                  <a:t> possible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sz="2000" dirty="0"/>
                  <a:t>s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457200" lvl="1" indent="0">
                  <a:lnSpc>
                    <a:spcPct val="150000"/>
                  </a:lnSpc>
                  <a:buNone/>
                </a:pPr>
                <a:endParaRPr lang="en-US" sz="1700" dirty="0">
                  <a:latin typeface="Poppins" pitchFamily="2" charset="77"/>
                  <a:cs typeface="Poppins" pitchFamily="2" charset="77"/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D5D98F7-16F8-F8BB-6E8E-9A38C689352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3653575"/>
                <a:ext cx="11060575" cy="2672337"/>
              </a:xfrm>
              <a:blipFill>
                <a:blip r:embed="rId3"/>
                <a:stretch>
                  <a:fillRect l="-917" t="-3774" b="-9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EB20A8-2837-1FF9-39D0-01B9EEFEAC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12</a:t>
            </a:fld>
            <a:endParaRPr lang="en-US"/>
          </a:p>
        </p:txBody>
      </p:sp>
      <p:pic>
        <p:nvPicPr>
          <p:cNvPr id="7" name="Picture 14" descr="Machine Learning PNG Background - PNG All | PNG All">
            <a:extLst>
              <a:ext uri="{FF2B5EF4-FFF2-40B4-BE49-F238E27FC236}">
                <a16:creationId xmlns:a16="http://schemas.microsoft.com/office/drawing/2014/main" id="{6FBF091F-FA69-236F-F899-29456790A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777590" y="95252"/>
            <a:ext cx="1366388" cy="1366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FED6B7D-F9B0-C35B-7E2A-E175307CF9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0466" y="1231338"/>
            <a:ext cx="8505271" cy="197308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7483307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1113-3841-C715-72BE-CCC29DC310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4D4106-8B06-FD91-CD7C-68E29D49F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56403"/>
            <a:ext cx="8688750" cy="1325563"/>
          </a:xfrm>
        </p:spPr>
        <p:txBody>
          <a:bodyPr>
            <a:noAutofit/>
          </a:bodyPr>
          <a:lstStyle/>
          <a:p>
            <a:r>
              <a:rPr lang="en" sz="9900" b="1" dirty="0" err="1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Assignment</a:t>
            </a:r>
            <a:r>
              <a:rPr lang="en" sz="9900" b="1" dirty="0" err="1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Discussion</a:t>
            </a:r>
            <a:endParaRPr lang="en-US" sz="9900" b="1" dirty="0">
              <a:solidFill>
                <a:srgbClr val="0070C0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70729D-CB3E-C0F5-2E7C-2EF3E83382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13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07D130-4948-58A6-07DC-F414B1BF1BC6}"/>
              </a:ext>
            </a:extLst>
          </p:cNvPr>
          <p:cNvSpPr txBox="1"/>
          <p:nvPr/>
        </p:nvSpPr>
        <p:spPr>
          <a:xfrm>
            <a:off x="1835407" y="5361710"/>
            <a:ext cx="88738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venir Book" panose="02000503020000020003" pitchFamily="2" charset="0"/>
              </a:rPr>
              <a:t>Reminder in tutorials we recap on lecture via pop quiz, learn technologies discuss hard problems in assignments, demonstrate practical aspects of content learnt in lecture</a:t>
            </a:r>
          </a:p>
        </p:txBody>
      </p:sp>
      <p:pic>
        <p:nvPicPr>
          <p:cNvPr id="6" name="Picture 14" descr="Machine Learning PNG Background - PNG All | PNG All">
            <a:extLst>
              <a:ext uri="{FF2B5EF4-FFF2-40B4-BE49-F238E27FC236}">
                <a16:creationId xmlns:a16="http://schemas.microsoft.com/office/drawing/2014/main" id="{BB3B4B71-8482-1501-CFEB-8368643FB8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703365" y="1899373"/>
            <a:ext cx="2650435" cy="2650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21350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17B932-720A-70BA-4293-2004E61896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B869A7-D50F-1228-63BC-EE9C20B25A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640"/>
            <a:ext cx="10515600" cy="1325563"/>
          </a:xfrm>
        </p:spPr>
        <p:txBody>
          <a:bodyPr/>
          <a:lstStyle/>
          <a:p>
            <a:r>
              <a:rPr lang="en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Assignment </a:t>
            </a:r>
            <a:r>
              <a:rPr lang="en" b="1" dirty="0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Discussion</a:t>
            </a:r>
            <a:endParaRPr lang="en-US" b="1" dirty="0">
              <a:solidFill>
                <a:srgbClr val="0070C0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C5D9A6-1FFF-8F1D-4FAE-74B4FDCB61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14</a:t>
            </a:fld>
            <a:endParaRPr lang="en-US"/>
          </a:p>
        </p:txBody>
      </p:sp>
      <p:pic>
        <p:nvPicPr>
          <p:cNvPr id="7" name="Picture 14" descr="Machine Learning PNG Background - PNG All | PNG All">
            <a:extLst>
              <a:ext uri="{FF2B5EF4-FFF2-40B4-BE49-F238E27FC236}">
                <a16:creationId xmlns:a16="http://schemas.microsoft.com/office/drawing/2014/main" id="{EAE11EE8-8634-6E69-FA5C-0D0C43A77E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777590" y="95252"/>
            <a:ext cx="1366388" cy="1366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BF7BFFB-5F89-D44D-3C3D-A22E0912D9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765" y="1472028"/>
            <a:ext cx="10278774" cy="328583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FDD9049-D23C-49D7-F536-1F4DF137288F}"/>
              </a:ext>
            </a:extLst>
          </p:cNvPr>
          <p:cNvSpPr txBox="1"/>
          <p:nvPr/>
        </p:nvSpPr>
        <p:spPr>
          <a:xfrm>
            <a:off x="838200" y="4945787"/>
            <a:ext cx="6919202" cy="12958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Hidden States: </a:t>
            </a:r>
            <a:r>
              <a:rPr lang="en-US" dirty="0"/>
              <a:t>NN (Noun) VB (Verb) JJ (Adjective) RB (Adverb)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Observations: </a:t>
            </a:r>
            <a:r>
              <a:rPr lang="en-US" dirty="0"/>
              <a:t>[cats, jump, high, apples, grow, red, run, quickly, dogs]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Number of Parameters: </a:t>
            </a:r>
            <a:r>
              <a:rPr lang="en-US" dirty="0"/>
              <a:t>4x4+4+4x9</a:t>
            </a:r>
          </a:p>
        </p:txBody>
      </p:sp>
    </p:spTree>
    <p:extLst>
      <p:ext uri="{BB962C8B-B14F-4D97-AF65-F5344CB8AC3E}">
        <p14:creationId xmlns:p14="http://schemas.microsoft.com/office/powerpoint/2010/main" val="33192354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3C2E39-2E7C-E97F-6EE6-1240097A65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D6459-18D7-673F-F031-CDCD8AF50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640"/>
            <a:ext cx="10515600" cy="1325563"/>
          </a:xfrm>
        </p:spPr>
        <p:txBody>
          <a:bodyPr/>
          <a:lstStyle/>
          <a:p>
            <a:r>
              <a:rPr lang="en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Assignment </a:t>
            </a:r>
            <a:r>
              <a:rPr lang="en" b="1" dirty="0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Discussion</a:t>
            </a:r>
            <a:endParaRPr lang="en-US" b="1" dirty="0">
              <a:solidFill>
                <a:srgbClr val="0070C0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7BE6B7-D5CC-C2E7-53E7-F6B288B719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15</a:t>
            </a:fld>
            <a:endParaRPr lang="en-US"/>
          </a:p>
        </p:txBody>
      </p:sp>
      <p:pic>
        <p:nvPicPr>
          <p:cNvPr id="7" name="Picture 14" descr="Machine Learning PNG Background - PNG All | PNG All">
            <a:extLst>
              <a:ext uri="{FF2B5EF4-FFF2-40B4-BE49-F238E27FC236}">
                <a16:creationId xmlns:a16="http://schemas.microsoft.com/office/drawing/2014/main" id="{B429FE30-C105-1848-61F6-5A6FB8E19F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777590" y="95252"/>
            <a:ext cx="1366388" cy="1366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338FE93-764A-E277-1E15-0150281DB45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0048" t="39966" r="12035"/>
          <a:stretch/>
        </p:blipFill>
        <p:spPr>
          <a:xfrm>
            <a:off x="914399" y="1215871"/>
            <a:ext cx="8008883" cy="197262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89C922D-E942-D2C5-2456-B2ECD9DE87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0005" y="3490816"/>
            <a:ext cx="2873728" cy="1838472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33952CC-344C-0875-06A9-E8F799A359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28783" y="3490816"/>
            <a:ext cx="4379450" cy="1838472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BCB7B5C-E6AA-919F-D21D-C462676AAFDF}"/>
              </a:ext>
            </a:extLst>
          </p:cNvPr>
          <p:cNvCxnSpPr>
            <a:cxnSpLocks/>
          </p:cNvCxnSpPr>
          <p:nvPr/>
        </p:nvCxnSpPr>
        <p:spPr>
          <a:xfrm>
            <a:off x="2186869" y="4410052"/>
            <a:ext cx="1741664" cy="263548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4A4B68E-47FC-762B-34A4-5F15C1E1D0EB}"/>
              </a:ext>
            </a:extLst>
          </p:cNvPr>
          <p:cNvSpPr txBox="1"/>
          <p:nvPr/>
        </p:nvSpPr>
        <p:spPr>
          <a:xfrm>
            <a:off x="3928533" y="4651022"/>
            <a:ext cx="12417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At the start three times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4F3FB1E-E77A-A621-6426-248F63D7D712}"/>
              </a:ext>
            </a:extLst>
          </p:cNvPr>
          <p:cNvSpPr txBox="1"/>
          <p:nvPr/>
        </p:nvSpPr>
        <p:spPr>
          <a:xfrm>
            <a:off x="4146197" y="3490816"/>
            <a:ext cx="12417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At the start one times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73C6935-C96C-041A-F07E-87F22FDC2234}"/>
              </a:ext>
            </a:extLst>
          </p:cNvPr>
          <p:cNvCxnSpPr>
            <a:cxnSpLocks/>
            <a:endCxn id="14" idx="1"/>
          </p:cNvCxnSpPr>
          <p:nvPr/>
        </p:nvCxnSpPr>
        <p:spPr>
          <a:xfrm flipV="1">
            <a:off x="2286352" y="3783204"/>
            <a:ext cx="1859845" cy="292387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478EEAB-BF1A-08AF-B676-F4D618C8F8CE}"/>
              </a:ext>
            </a:extLst>
          </p:cNvPr>
          <p:cNvCxnSpPr>
            <a:cxnSpLocks/>
          </p:cNvCxnSpPr>
          <p:nvPr/>
        </p:nvCxnSpPr>
        <p:spPr>
          <a:xfrm flipV="1">
            <a:off x="10195874" y="3207882"/>
            <a:ext cx="460837" cy="1311366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9CD45EC0-60AD-1EE3-7757-3E14C0BC9C72}"/>
              </a:ext>
            </a:extLst>
          </p:cNvPr>
          <p:cNvSpPr txBox="1"/>
          <p:nvPr/>
        </p:nvSpPr>
        <p:spPr>
          <a:xfrm>
            <a:off x="9302044" y="2278853"/>
            <a:ext cx="270933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3 of the NN transitions are NN → VB: "cats → jump", "apples → grow", "cats → run"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77A3572-15CE-9793-6EF6-3549217A54B9}"/>
              </a:ext>
            </a:extLst>
          </p:cNvPr>
          <p:cNvSpPr txBox="1"/>
          <p:nvPr/>
        </p:nvSpPr>
        <p:spPr>
          <a:xfrm>
            <a:off x="4402985" y="5930450"/>
            <a:ext cx="43794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We have 3 total transitions starting from VB 2 of these are VB → JJ: "jump → high", "grow → red"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6426796-5380-CF7D-3C7C-D09895EECD2E}"/>
              </a:ext>
            </a:extLst>
          </p:cNvPr>
          <p:cNvCxnSpPr>
            <a:cxnSpLocks/>
          </p:cNvCxnSpPr>
          <p:nvPr/>
        </p:nvCxnSpPr>
        <p:spPr>
          <a:xfrm flipH="1">
            <a:off x="6333067" y="5248108"/>
            <a:ext cx="519287" cy="682342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07451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20" grpId="0"/>
      <p:bldP spid="2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1C284C-5E49-81E6-CFE7-520168D8AE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76BA0A-AA64-32EC-460D-A5DF8999F5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640"/>
            <a:ext cx="10515600" cy="1325563"/>
          </a:xfrm>
        </p:spPr>
        <p:txBody>
          <a:bodyPr/>
          <a:lstStyle/>
          <a:p>
            <a:r>
              <a:rPr lang="en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Assignment </a:t>
            </a:r>
            <a:r>
              <a:rPr lang="en" b="1" dirty="0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Discussion</a:t>
            </a:r>
            <a:endParaRPr lang="en-US" b="1" dirty="0">
              <a:solidFill>
                <a:srgbClr val="0070C0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EE1859-906E-067A-BAD9-2CD2D08AF9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16</a:t>
            </a:fld>
            <a:endParaRPr lang="en-US"/>
          </a:p>
        </p:txBody>
      </p:sp>
      <p:pic>
        <p:nvPicPr>
          <p:cNvPr id="7" name="Picture 14" descr="Machine Learning PNG Background - PNG All | PNG All">
            <a:extLst>
              <a:ext uri="{FF2B5EF4-FFF2-40B4-BE49-F238E27FC236}">
                <a16:creationId xmlns:a16="http://schemas.microsoft.com/office/drawing/2014/main" id="{F1B2E45E-BF9C-D647-6A61-E16F217577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777590" y="95252"/>
            <a:ext cx="1366388" cy="1366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17ADD0C-A288-BF28-4842-0A55F9C9FCC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0048" t="39966" r="12035"/>
          <a:stretch/>
        </p:blipFill>
        <p:spPr>
          <a:xfrm>
            <a:off x="914399" y="1215871"/>
            <a:ext cx="8008883" cy="197262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A224131-F1CC-66C5-BEAD-D04B88880B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399" y="3976558"/>
            <a:ext cx="9863191" cy="1857844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2484E94-6C16-50D2-C50E-770DEE350614}"/>
              </a:ext>
            </a:extLst>
          </p:cNvPr>
          <p:cNvSpPr txBox="1"/>
          <p:nvPr/>
        </p:nvSpPr>
        <p:spPr>
          <a:xfrm>
            <a:off x="2910883" y="3305969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3 total occurrences of JJ in the training data "red" appears with JJ tag twice: once in "grow red" and once in "red dogs"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FCC0960-C038-C06D-F88A-1E63FF674FFC}"/>
              </a:ext>
            </a:extLst>
          </p:cNvPr>
          <p:cNvCxnSpPr>
            <a:cxnSpLocks/>
          </p:cNvCxnSpPr>
          <p:nvPr/>
        </p:nvCxnSpPr>
        <p:spPr>
          <a:xfrm>
            <a:off x="8122355" y="3637213"/>
            <a:ext cx="800927" cy="990646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67144D2-87D2-DEBE-DDF4-1A60069697D5}"/>
              </a:ext>
            </a:extLst>
          </p:cNvPr>
          <p:cNvCxnSpPr>
            <a:cxnSpLocks/>
          </p:cNvCxnSpPr>
          <p:nvPr/>
        </p:nvCxnSpPr>
        <p:spPr>
          <a:xfrm>
            <a:off x="3717450" y="3871562"/>
            <a:ext cx="1644772" cy="756297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15750E97-FEAE-60BF-ADFE-C276F7EC7486}"/>
              </a:ext>
            </a:extLst>
          </p:cNvPr>
          <p:cNvSpPr txBox="1"/>
          <p:nvPr/>
        </p:nvSpPr>
        <p:spPr>
          <a:xfrm>
            <a:off x="1870840" y="5976134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We have 4 total occurrences of NN in the training data "cats" appears with NN tag twice: "cats jump" and "cats run"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45D35AA-B9AB-E716-5C33-92351B0763CF}"/>
              </a:ext>
            </a:extLst>
          </p:cNvPr>
          <p:cNvCxnSpPr>
            <a:cxnSpLocks/>
          </p:cNvCxnSpPr>
          <p:nvPr/>
        </p:nvCxnSpPr>
        <p:spPr>
          <a:xfrm>
            <a:off x="3204390" y="5097909"/>
            <a:ext cx="306454" cy="878225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29090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2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659881-95A7-5CD7-8AE7-0D1BA02566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E52B27-DB0A-DE5F-E51F-F1EF360A45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640"/>
            <a:ext cx="10515600" cy="1325563"/>
          </a:xfrm>
        </p:spPr>
        <p:txBody>
          <a:bodyPr/>
          <a:lstStyle/>
          <a:p>
            <a:r>
              <a:rPr lang="en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Assignment </a:t>
            </a:r>
            <a:r>
              <a:rPr lang="en" b="1" dirty="0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Discussion</a:t>
            </a:r>
            <a:endParaRPr lang="en-US" b="1" dirty="0">
              <a:solidFill>
                <a:srgbClr val="0070C0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14180-319F-2776-F0E3-06853094E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17</a:t>
            </a:fld>
            <a:endParaRPr lang="en-US"/>
          </a:p>
        </p:txBody>
      </p:sp>
      <p:pic>
        <p:nvPicPr>
          <p:cNvPr id="7" name="Picture 14" descr="Machine Learning PNG Background - PNG All | PNG All">
            <a:extLst>
              <a:ext uri="{FF2B5EF4-FFF2-40B4-BE49-F238E27FC236}">
                <a16:creationId xmlns:a16="http://schemas.microsoft.com/office/drawing/2014/main" id="{DF522A82-4497-86A0-0F9B-58B8CD9C0E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777590" y="95252"/>
            <a:ext cx="1366388" cy="1366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1C919CE-772F-7563-D19C-41B6085056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458" y="1385895"/>
            <a:ext cx="8633764" cy="79260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E45AA79-D672-6F50-E846-77F0764678B0}"/>
              </a:ext>
            </a:extLst>
          </p:cNvPr>
          <p:cNvSpPr txBox="1"/>
          <p:nvPr/>
        </p:nvSpPr>
        <p:spPr>
          <a:xfrm>
            <a:off x="838200" y="229680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Initially employ priors and emissions: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568375B-C2B3-5084-138B-239AD54A40A0}"/>
              </a:ext>
            </a:extLst>
          </p:cNvPr>
          <p:cNvSpPr/>
          <p:nvPr/>
        </p:nvSpPr>
        <p:spPr>
          <a:xfrm>
            <a:off x="1275644" y="3202032"/>
            <a:ext cx="1557867" cy="5418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4"/>
                </a:solidFill>
              </a:rPr>
              <a:t>0.25</a:t>
            </a:r>
            <a:r>
              <a:rPr lang="en-US" dirty="0"/>
              <a:t>*0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049C85E-77AE-A7F9-1429-8CE289FC9D0E}"/>
              </a:ext>
            </a:extLst>
          </p:cNvPr>
          <p:cNvSpPr/>
          <p:nvPr/>
        </p:nvSpPr>
        <p:spPr>
          <a:xfrm>
            <a:off x="1275644" y="3996493"/>
            <a:ext cx="1557867" cy="5418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4"/>
                </a:solidFill>
              </a:rPr>
              <a:t>0.75</a:t>
            </a:r>
            <a:r>
              <a:rPr lang="en-US" dirty="0"/>
              <a:t>*0.5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FE10290-36CE-CC3F-2B35-C16EB63088F9}"/>
              </a:ext>
            </a:extLst>
          </p:cNvPr>
          <p:cNvSpPr/>
          <p:nvPr/>
        </p:nvSpPr>
        <p:spPr>
          <a:xfrm>
            <a:off x="1275644" y="4820808"/>
            <a:ext cx="1557867" cy="5418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4"/>
                </a:solidFill>
              </a:rPr>
              <a:t>0</a:t>
            </a:r>
            <a:r>
              <a:rPr lang="en-US" dirty="0"/>
              <a:t>*0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7CE7703-374E-82FA-0740-177206172300}"/>
              </a:ext>
            </a:extLst>
          </p:cNvPr>
          <p:cNvSpPr/>
          <p:nvPr/>
        </p:nvSpPr>
        <p:spPr>
          <a:xfrm>
            <a:off x="1275644" y="5645123"/>
            <a:ext cx="1557867" cy="5418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4"/>
                </a:solidFill>
              </a:rPr>
              <a:t>0</a:t>
            </a:r>
            <a:r>
              <a:rPr lang="en-US" dirty="0"/>
              <a:t>*0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BE17D6B-9329-CE7F-6265-863196E0B020}"/>
              </a:ext>
            </a:extLst>
          </p:cNvPr>
          <p:cNvSpPr txBox="1"/>
          <p:nvPr/>
        </p:nvSpPr>
        <p:spPr>
          <a:xfrm>
            <a:off x="2501368" y="3410400"/>
            <a:ext cx="490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JJ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8DE860C-CF85-FAA0-20DE-B6235E834557}"/>
              </a:ext>
            </a:extLst>
          </p:cNvPr>
          <p:cNvSpPr txBox="1"/>
          <p:nvPr/>
        </p:nvSpPr>
        <p:spPr>
          <a:xfrm>
            <a:off x="2407016" y="4180542"/>
            <a:ext cx="490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NN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923B852-8E84-F75C-A0CC-F03FBCFD7DCD}"/>
              </a:ext>
            </a:extLst>
          </p:cNvPr>
          <p:cNvSpPr txBox="1"/>
          <p:nvPr/>
        </p:nvSpPr>
        <p:spPr>
          <a:xfrm>
            <a:off x="2467501" y="5007831"/>
            <a:ext cx="490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RB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2FF7301-B28B-E862-9161-1B8DE457CBAD}"/>
              </a:ext>
            </a:extLst>
          </p:cNvPr>
          <p:cNvSpPr txBox="1"/>
          <p:nvPr/>
        </p:nvSpPr>
        <p:spPr>
          <a:xfrm>
            <a:off x="2467500" y="5854724"/>
            <a:ext cx="490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VB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CEE6039-8FA5-D740-EF89-577613221D88}"/>
              </a:ext>
            </a:extLst>
          </p:cNvPr>
          <p:cNvSpPr/>
          <p:nvPr/>
        </p:nvSpPr>
        <p:spPr>
          <a:xfrm>
            <a:off x="3629377" y="3202032"/>
            <a:ext cx="1557867" cy="5418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E40C974-D20A-A166-2B25-747C93966D80}"/>
              </a:ext>
            </a:extLst>
          </p:cNvPr>
          <p:cNvSpPr/>
          <p:nvPr/>
        </p:nvSpPr>
        <p:spPr>
          <a:xfrm>
            <a:off x="3629377" y="3996493"/>
            <a:ext cx="1557867" cy="5418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0C0CC9D-27BD-4B6C-9594-75C12A49D13B}"/>
              </a:ext>
            </a:extLst>
          </p:cNvPr>
          <p:cNvSpPr/>
          <p:nvPr/>
        </p:nvSpPr>
        <p:spPr>
          <a:xfrm>
            <a:off x="3629377" y="4820808"/>
            <a:ext cx="1557867" cy="5418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E628C2D-21DA-64F3-DB3F-2279849E3945}"/>
              </a:ext>
            </a:extLst>
          </p:cNvPr>
          <p:cNvSpPr/>
          <p:nvPr/>
        </p:nvSpPr>
        <p:spPr>
          <a:xfrm>
            <a:off x="3629377" y="5645123"/>
            <a:ext cx="1557867" cy="5418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28BEB7D-B5A9-CC7F-BEC2-F48A09CB53E4}"/>
              </a:ext>
            </a:extLst>
          </p:cNvPr>
          <p:cNvSpPr txBox="1"/>
          <p:nvPr/>
        </p:nvSpPr>
        <p:spPr>
          <a:xfrm>
            <a:off x="4855101" y="3410400"/>
            <a:ext cx="490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JJ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4F2C15F-3AC8-3DD7-8EAD-83E54088B864}"/>
              </a:ext>
            </a:extLst>
          </p:cNvPr>
          <p:cNvSpPr txBox="1"/>
          <p:nvPr/>
        </p:nvSpPr>
        <p:spPr>
          <a:xfrm>
            <a:off x="4697057" y="4180542"/>
            <a:ext cx="490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A061576-E611-DC38-D19E-344D994CC8F9}"/>
              </a:ext>
            </a:extLst>
          </p:cNvPr>
          <p:cNvSpPr txBox="1"/>
          <p:nvPr/>
        </p:nvSpPr>
        <p:spPr>
          <a:xfrm>
            <a:off x="4821234" y="5007831"/>
            <a:ext cx="490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RB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B9E78A5-C0CA-E137-2B7C-E9D08F811DB2}"/>
              </a:ext>
            </a:extLst>
          </p:cNvPr>
          <p:cNvSpPr txBox="1"/>
          <p:nvPr/>
        </p:nvSpPr>
        <p:spPr>
          <a:xfrm>
            <a:off x="4821233" y="5854724"/>
            <a:ext cx="490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VB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C43BD7A-EE9D-9296-AAC9-85ABD1D34235}"/>
              </a:ext>
            </a:extLst>
          </p:cNvPr>
          <p:cNvSpPr/>
          <p:nvPr/>
        </p:nvSpPr>
        <p:spPr>
          <a:xfrm>
            <a:off x="6182425" y="3202032"/>
            <a:ext cx="1557867" cy="5418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7E813C63-D1C7-43D5-B948-F3432F875382}"/>
              </a:ext>
            </a:extLst>
          </p:cNvPr>
          <p:cNvSpPr/>
          <p:nvPr/>
        </p:nvSpPr>
        <p:spPr>
          <a:xfrm>
            <a:off x="6182425" y="3996493"/>
            <a:ext cx="1557867" cy="5418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8D0FB3A8-A264-C671-F3A0-B7F6C76A7A3B}"/>
              </a:ext>
            </a:extLst>
          </p:cNvPr>
          <p:cNvSpPr/>
          <p:nvPr/>
        </p:nvSpPr>
        <p:spPr>
          <a:xfrm>
            <a:off x="6182425" y="4820808"/>
            <a:ext cx="1557867" cy="5418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71ABC000-B0C3-FDF7-1F4F-18931B9BB963}"/>
              </a:ext>
            </a:extLst>
          </p:cNvPr>
          <p:cNvSpPr/>
          <p:nvPr/>
        </p:nvSpPr>
        <p:spPr>
          <a:xfrm>
            <a:off x="6182425" y="5645123"/>
            <a:ext cx="1557867" cy="5418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0.25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5D45F6B-5912-49FB-CEBA-12ADAE3D14E1}"/>
              </a:ext>
            </a:extLst>
          </p:cNvPr>
          <p:cNvSpPr txBox="1"/>
          <p:nvPr/>
        </p:nvSpPr>
        <p:spPr>
          <a:xfrm>
            <a:off x="7408149" y="3410400"/>
            <a:ext cx="490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JJ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455D86B-9392-0A9A-933B-6B607931ADDE}"/>
              </a:ext>
            </a:extLst>
          </p:cNvPr>
          <p:cNvSpPr txBox="1"/>
          <p:nvPr/>
        </p:nvSpPr>
        <p:spPr>
          <a:xfrm>
            <a:off x="7250105" y="4180542"/>
            <a:ext cx="490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NN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F496C2F-FD94-43D0-05FB-6234AD3221BA}"/>
              </a:ext>
            </a:extLst>
          </p:cNvPr>
          <p:cNvSpPr txBox="1"/>
          <p:nvPr/>
        </p:nvSpPr>
        <p:spPr>
          <a:xfrm>
            <a:off x="7374282" y="5007831"/>
            <a:ext cx="490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RB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1434F3A-F77F-21FD-A8D7-928D261B2B1E}"/>
              </a:ext>
            </a:extLst>
          </p:cNvPr>
          <p:cNvSpPr txBox="1"/>
          <p:nvPr/>
        </p:nvSpPr>
        <p:spPr>
          <a:xfrm>
            <a:off x="7374281" y="5854724"/>
            <a:ext cx="490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VB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886982D-4061-99C1-52FF-21DEF9DB1CCF}"/>
              </a:ext>
            </a:extLst>
          </p:cNvPr>
          <p:cNvSpPr txBox="1"/>
          <p:nvPr/>
        </p:nvSpPr>
        <p:spPr>
          <a:xfrm>
            <a:off x="1582078" y="2711458"/>
            <a:ext cx="683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CATS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5A03BD05-9881-9482-064B-B31E8698894B}"/>
              </a:ext>
            </a:extLst>
          </p:cNvPr>
          <p:cNvSpPr txBox="1"/>
          <p:nvPr/>
        </p:nvSpPr>
        <p:spPr>
          <a:xfrm>
            <a:off x="3990496" y="2722593"/>
            <a:ext cx="10236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Quickly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F1B5CF2-2AF2-6110-50E0-8CA5B01E7225}"/>
              </a:ext>
            </a:extLst>
          </p:cNvPr>
          <p:cNvSpPr txBox="1"/>
          <p:nvPr/>
        </p:nvSpPr>
        <p:spPr>
          <a:xfrm>
            <a:off x="6607892" y="2722593"/>
            <a:ext cx="10236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Jump</a:t>
            </a:r>
          </a:p>
        </p:txBody>
      </p:sp>
    </p:spTree>
    <p:extLst>
      <p:ext uri="{BB962C8B-B14F-4D97-AF65-F5344CB8AC3E}">
        <p14:creationId xmlns:p14="http://schemas.microsoft.com/office/powerpoint/2010/main" val="31136920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668B9E-D0A0-6F43-A2D9-AC8818D2B6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75BB8-99E6-84E0-4FDF-1069DCC92C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640"/>
            <a:ext cx="10515600" cy="1325563"/>
          </a:xfrm>
        </p:spPr>
        <p:txBody>
          <a:bodyPr/>
          <a:lstStyle/>
          <a:p>
            <a:r>
              <a:rPr lang="en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Assignment </a:t>
            </a:r>
            <a:r>
              <a:rPr lang="en" b="1" dirty="0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Discussion</a:t>
            </a:r>
            <a:endParaRPr lang="en-US" b="1" dirty="0">
              <a:solidFill>
                <a:srgbClr val="0070C0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14200A-5981-DAB5-826A-F2139AEBEE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18</a:t>
            </a:fld>
            <a:endParaRPr lang="en-US"/>
          </a:p>
        </p:txBody>
      </p:sp>
      <p:pic>
        <p:nvPicPr>
          <p:cNvPr id="7" name="Picture 14" descr="Machine Learning PNG Background - PNG All | PNG All">
            <a:extLst>
              <a:ext uri="{FF2B5EF4-FFF2-40B4-BE49-F238E27FC236}">
                <a16:creationId xmlns:a16="http://schemas.microsoft.com/office/drawing/2014/main" id="{4C1DDBDF-77AB-4577-DE9D-5F42F1C119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777590" y="95252"/>
            <a:ext cx="1366388" cy="1366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65EE3B5-1B53-8383-2E25-9DB1AD570E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458" y="1385895"/>
            <a:ext cx="8633764" cy="79260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B5C9AA0-CEC2-48E1-4773-ADEC26C387BD}"/>
              </a:ext>
            </a:extLst>
          </p:cNvPr>
          <p:cNvSpPr txBox="1"/>
          <p:nvPr/>
        </p:nvSpPr>
        <p:spPr>
          <a:xfrm>
            <a:off x="838200" y="2296807"/>
            <a:ext cx="9017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Then at each cell in the next column, take the maximum Viterbi value multiplied by transition: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D5CA1A5-DDF3-978D-EC05-DE093EF34709}"/>
              </a:ext>
            </a:extLst>
          </p:cNvPr>
          <p:cNvSpPr/>
          <p:nvPr/>
        </p:nvSpPr>
        <p:spPr>
          <a:xfrm>
            <a:off x="1275644" y="3202032"/>
            <a:ext cx="1557867" cy="5418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4"/>
                </a:solidFill>
              </a:rPr>
              <a:t>0.25</a:t>
            </a:r>
            <a:r>
              <a:rPr lang="en-US" dirty="0"/>
              <a:t>*0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1173AD4-BA40-C97D-B618-D1DFFD14E85D}"/>
              </a:ext>
            </a:extLst>
          </p:cNvPr>
          <p:cNvSpPr/>
          <p:nvPr/>
        </p:nvSpPr>
        <p:spPr>
          <a:xfrm>
            <a:off x="1275644" y="3996493"/>
            <a:ext cx="1557867" cy="5418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4"/>
                </a:solidFill>
              </a:rPr>
              <a:t>0.75</a:t>
            </a:r>
            <a:r>
              <a:rPr lang="en-US" dirty="0"/>
              <a:t>*0.5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9410AED-3A3F-6809-B987-73E3B5E5B7E1}"/>
              </a:ext>
            </a:extLst>
          </p:cNvPr>
          <p:cNvSpPr/>
          <p:nvPr/>
        </p:nvSpPr>
        <p:spPr>
          <a:xfrm>
            <a:off x="1275644" y="4820808"/>
            <a:ext cx="1557867" cy="5418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4"/>
                </a:solidFill>
              </a:rPr>
              <a:t>0</a:t>
            </a:r>
            <a:r>
              <a:rPr lang="en-US" dirty="0"/>
              <a:t>*0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BAF9055-98D1-65FE-3B7C-F08174557C07}"/>
              </a:ext>
            </a:extLst>
          </p:cNvPr>
          <p:cNvSpPr/>
          <p:nvPr/>
        </p:nvSpPr>
        <p:spPr>
          <a:xfrm>
            <a:off x="1275644" y="5645123"/>
            <a:ext cx="1557867" cy="5418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4"/>
                </a:solidFill>
              </a:rPr>
              <a:t>0</a:t>
            </a:r>
            <a:r>
              <a:rPr lang="en-US" dirty="0"/>
              <a:t>*0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948484E-F8A0-D001-A1D4-CC12BE189719}"/>
              </a:ext>
            </a:extLst>
          </p:cNvPr>
          <p:cNvSpPr txBox="1"/>
          <p:nvPr/>
        </p:nvSpPr>
        <p:spPr>
          <a:xfrm>
            <a:off x="2501368" y="3410400"/>
            <a:ext cx="490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JJ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3D5904B-64C2-442F-7590-0886BCC2B296}"/>
              </a:ext>
            </a:extLst>
          </p:cNvPr>
          <p:cNvSpPr txBox="1"/>
          <p:nvPr/>
        </p:nvSpPr>
        <p:spPr>
          <a:xfrm>
            <a:off x="2407016" y="4180542"/>
            <a:ext cx="490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NN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4AB27E6-C614-0FF3-34C8-A467E011D4FC}"/>
              </a:ext>
            </a:extLst>
          </p:cNvPr>
          <p:cNvSpPr txBox="1"/>
          <p:nvPr/>
        </p:nvSpPr>
        <p:spPr>
          <a:xfrm>
            <a:off x="2467501" y="5007831"/>
            <a:ext cx="490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RB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045F252-91EE-3877-6482-E12E19D27052}"/>
              </a:ext>
            </a:extLst>
          </p:cNvPr>
          <p:cNvSpPr txBox="1"/>
          <p:nvPr/>
        </p:nvSpPr>
        <p:spPr>
          <a:xfrm>
            <a:off x="2467500" y="5854724"/>
            <a:ext cx="490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VB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3DCB30C-6283-BDE3-F95F-AEF27115E41E}"/>
              </a:ext>
            </a:extLst>
          </p:cNvPr>
          <p:cNvSpPr/>
          <p:nvPr/>
        </p:nvSpPr>
        <p:spPr>
          <a:xfrm>
            <a:off x="3629377" y="3202032"/>
            <a:ext cx="1557867" cy="5418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244D056-3413-7459-624A-56FE9998E14C}"/>
              </a:ext>
            </a:extLst>
          </p:cNvPr>
          <p:cNvSpPr/>
          <p:nvPr/>
        </p:nvSpPr>
        <p:spPr>
          <a:xfrm>
            <a:off x="3629377" y="3996493"/>
            <a:ext cx="1557867" cy="5418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4CD44DA-0890-DF2D-B31E-35C619738015}"/>
              </a:ext>
            </a:extLst>
          </p:cNvPr>
          <p:cNvSpPr/>
          <p:nvPr/>
        </p:nvSpPr>
        <p:spPr>
          <a:xfrm>
            <a:off x="3629377" y="4820808"/>
            <a:ext cx="1557867" cy="5418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accent4"/>
                </a:solidFill>
              </a:rPr>
              <a:t>0.75</a:t>
            </a:r>
            <a:r>
              <a:rPr lang="en-US" sz="1600" dirty="0"/>
              <a:t>*0.5*0.25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E52E1F3-7A49-15B8-9418-BF089ED72DD0}"/>
              </a:ext>
            </a:extLst>
          </p:cNvPr>
          <p:cNvSpPr/>
          <p:nvPr/>
        </p:nvSpPr>
        <p:spPr>
          <a:xfrm>
            <a:off x="3629377" y="5645123"/>
            <a:ext cx="1557867" cy="5418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048916B-5D6C-E882-5AD8-02B4042545F9}"/>
              </a:ext>
            </a:extLst>
          </p:cNvPr>
          <p:cNvSpPr txBox="1"/>
          <p:nvPr/>
        </p:nvSpPr>
        <p:spPr>
          <a:xfrm>
            <a:off x="4855101" y="3410400"/>
            <a:ext cx="490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JJ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47C0E33-A6D4-6E8D-D7FF-080D5446741C}"/>
              </a:ext>
            </a:extLst>
          </p:cNvPr>
          <p:cNvSpPr txBox="1"/>
          <p:nvPr/>
        </p:nvSpPr>
        <p:spPr>
          <a:xfrm>
            <a:off x="4697057" y="4180542"/>
            <a:ext cx="490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0D6A49B-050E-7026-AD8B-007D1730FEDC}"/>
              </a:ext>
            </a:extLst>
          </p:cNvPr>
          <p:cNvSpPr txBox="1"/>
          <p:nvPr/>
        </p:nvSpPr>
        <p:spPr>
          <a:xfrm>
            <a:off x="4808828" y="5091741"/>
            <a:ext cx="490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RB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CF2C25C-193D-D471-2901-C21B111481EE}"/>
              </a:ext>
            </a:extLst>
          </p:cNvPr>
          <p:cNvSpPr txBox="1"/>
          <p:nvPr/>
        </p:nvSpPr>
        <p:spPr>
          <a:xfrm>
            <a:off x="4821233" y="5854724"/>
            <a:ext cx="490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VB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1DE54B0-1BD0-5668-F03D-1E38408E901E}"/>
              </a:ext>
            </a:extLst>
          </p:cNvPr>
          <p:cNvSpPr/>
          <p:nvPr/>
        </p:nvSpPr>
        <p:spPr>
          <a:xfrm>
            <a:off x="6182425" y="3202032"/>
            <a:ext cx="1557867" cy="5418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7F5264D-1607-E84A-0F16-E39F8589B1D8}"/>
              </a:ext>
            </a:extLst>
          </p:cNvPr>
          <p:cNvSpPr/>
          <p:nvPr/>
        </p:nvSpPr>
        <p:spPr>
          <a:xfrm>
            <a:off x="6182425" y="3996493"/>
            <a:ext cx="1557867" cy="5418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2387CC06-52C5-DE51-D8D5-509CE2110CDA}"/>
              </a:ext>
            </a:extLst>
          </p:cNvPr>
          <p:cNvSpPr/>
          <p:nvPr/>
        </p:nvSpPr>
        <p:spPr>
          <a:xfrm>
            <a:off x="6182425" y="4820808"/>
            <a:ext cx="1557867" cy="5418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32B7E1F-5B4D-A0B2-32C4-90685B8C11AB}"/>
              </a:ext>
            </a:extLst>
          </p:cNvPr>
          <p:cNvSpPr/>
          <p:nvPr/>
        </p:nvSpPr>
        <p:spPr>
          <a:xfrm>
            <a:off x="6182425" y="5645123"/>
            <a:ext cx="1557867" cy="5418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0.25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89087C2-9540-B00F-5127-A0B881D51F2A}"/>
              </a:ext>
            </a:extLst>
          </p:cNvPr>
          <p:cNvSpPr txBox="1"/>
          <p:nvPr/>
        </p:nvSpPr>
        <p:spPr>
          <a:xfrm>
            <a:off x="7408149" y="3410400"/>
            <a:ext cx="490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JJ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F6F02A7-859A-84B9-2D83-6E4B9C9F91F7}"/>
              </a:ext>
            </a:extLst>
          </p:cNvPr>
          <p:cNvSpPr txBox="1"/>
          <p:nvPr/>
        </p:nvSpPr>
        <p:spPr>
          <a:xfrm>
            <a:off x="7250105" y="4180542"/>
            <a:ext cx="490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NN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C75FBF0-70AC-B5B0-D689-E54AFE035095}"/>
              </a:ext>
            </a:extLst>
          </p:cNvPr>
          <p:cNvSpPr txBox="1"/>
          <p:nvPr/>
        </p:nvSpPr>
        <p:spPr>
          <a:xfrm>
            <a:off x="7374282" y="5007831"/>
            <a:ext cx="490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RB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6DBA3C4-3778-8AD6-959C-7C1A8F79081E}"/>
              </a:ext>
            </a:extLst>
          </p:cNvPr>
          <p:cNvSpPr txBox="1"/>
          <p:nvPr/>
        </p:nvSpPr>
        <p:spPr>
          <a:xfrm>
            <a:off x="7374281" y="5854724"/>
            <a:ext cx="490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VB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6CC53B5-CC3B-E680-4876-12A58D3FAE5E}"/>
              </a:ext>
            </a:extLst>
          </p:cNvPr>
          <p:cNvSpPr txBox="1"/>
          <p:nvPr/>
        </p:nvSpPr>
        <p:spPr>
          <a:xfrm>
            <a:off x="1582078" y="2711458"/>
            <a:ext cx="683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CATS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6903C25-82D7-A002-3179-15F1F2316EEB}"/>
              </a:ext>
            </a:extLst>
          </p:cNvPr>
          <p:cNvSpPr txBox="1"/>
          <p:nvPr/>
        </p:nvSpPr>
        <p:spPr>
          <a:xfrm>
            <a:off x="3990496" y="2722593"/>
            <a:ext cx="10236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Quickly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858DD187-CE16-8E6E-EAD3-0C4E8E7ACECA}"/>
              </a:ext>
            </a:extLst>
          </p:cNvPr>
          <p:cNvSpPr txBox="1"/>
          <p:nvPr/>
        </p:nvSpPr>
        <p:spPr>
          <a:xfrm>
            <a:off x="6607892" y="2722593"/>
            <a:ext cx="10236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Jump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22CCC0A-E9AD-1764-3E76-62273468FEB7}"/>
              </a:ext>
            </a:extLst>
          </p:cNvPr>
          <p:cNvCxnSpPr>
            <a:endCxn id="41" idx="1"/>
          </p:cNvCxnSpPr>
          <p:nvPr/>
        </p:nvCxnSpPr>
        <p:spPr>
          <a:xfrm>
            <a:off x="2897203" y="3429000"/>
            <a:ext cx="732174" cy="16627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1ED030E-F6CC-A40C-92EB-7DECE4D0B230}"/>
              </a:ext>
            </a:extLst>
          </p:cNvPr>
          <p:cNvCxnSpPr>
            <a:cxnSpLocks/>
            <a:endCxn id="41" idx="1"/>
          </p:cNvCxnSpPr>
          <p:nvPr/>
        </p:nvCxnSpPr>
        <p:spPr>
          <a:xfrm>
            <a:off x="2824692" y="4221459"/>
            <a:ext cx="804685" cy="8702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4197FD9-83BF-87BD-23CD-1D9834AA20BC}"/>
              </a:ext>
            </a:extLst>
          </p:cNvPr>
          <p:cNvCxnSpPr>
            <a:cxnSpLocks/>
            <a:endCxn id="41" idx="1"/>
          </p:cNvCxnSpPr>
          <p:nvPr/>
        </p:nvCxnSpPr>
        <p:spPr>
          <a:xfrm>
            <a:off x="2833511" y="5076002"/>
            <a:ext cx="795866" cy="157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BB2DE3C-43B0-6FC3-4983-14ABA9C8DAB3}"/>
              </a:ext>
            </a:extLst>
          </p:cNvPr>
          <p:cNvCxnSpPr>
            <a:cxnSpLocks/>
            <a:endCxn id="41" idx="1"/>
          </p:cNvCxnSpPr>
          <p:nvPr/>
        </p:nvCxnSpPr>
        <p:spPr>
          <a:xfrm flipV="1">
            <a:off x="2833511" y="5091741"/>
            <a:ext cx="795866" cy="8243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AA62C189-8544-42C8-FD36-055C7A22D76E}"/>
              </a:ext>
            </a:extLst>
          </p:cNvPr>
          <p:cNvSpPr txBox="1"/>
          <p:nvPr/>
        </p:nvSpPr>
        <p:spPr>
          <a:xfrm rot="3809423">
            <a:off x="2831692" y="3776838"/>
            <a:ext cx="79541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P(RB|JJ)=0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B226731-8ABA-3A89-2344-742D136AA763}"/>
              </a:ext>
            </a:extLst>
          </p:cNvPr>
          <p:cNvSpPr txBox="1"/>
          <p:nvPr/>
        </p:nvSpPr>
        <p:spPr>
          <a:xfrm rot="2901188">
            <a:off x="2672559" y="4374239"/>
            <a:ext cx="10679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P(RB|NN)=0.25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6019399-8F0D-DF9C-4537-DCC810FAF7A8}"/>
              </a:ext>
            </a:extLst>
          </p:cNvPr>
          <p:cNvSpPr txBox="1"/>
          <p:nvPr/>
        </p:nvSpPr>
        <p:spPr>
          <a:xfrm>
            <a:off x="2811768" y="4852303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P(RB|RB)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34CD722-1C2B-8D92-8B28-0A09B58CA059}"/>
              </a:ext>
            </a:extLst>
          </p:cNvPr>
          <p:cNvSpPr txBox="1"/>
          <p:nvPr/>
        </p:nvSpPr>
        <p:spPr>
          <a:xfrm rot="19247582">
            <a:off x="2762315" y="5361260"/>
            <a:ext cx="72006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P(RB|VB)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38C66A43-3F79-D00F-D134-0B7AF9B367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53400" y="3173334"/>
            <a:ext cx="3860800" cy="1620745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7E87A237-5217-07C5-8BC6-154971722C45}"/>
              </a:ext>
            </a:extLst>
          </p:cNvPr>
          <p:cNvSpPr txBox="1"/>
          <p:nvPr/>
        </p:nvSpPr>
        <p:spPr>
          <a:xfrm>
            <a:off x="1007170" y="6375701"/>
            <a:ext cx="25742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Same at all other nodes…</a:t>
            </a:r>
          </a:p>
        </p:txBody>
      </p:sp>
    </p:spTree>
    <p:extLst>
      <p:ext uri="{BB962C8B-B14F-4D97-AF65-F5344CB8AC3E}">
        <p14:creationId xmlns:p14="http://schemas.microsoft.com/office/powerpoint/2010/main" val="3315267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F4791-6F12-004E-C6AB-71CB072CD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5415" y="2718649"/>
            <a:ext cx="3120342" cy="1325563"/>
          </a:xfrm>
        </p:spPr>
        <p:txBody>
          <a:bodyPr>
            <a:noAutofit/>
          </a:bodyPr>
          <a:lstStyle/>
          <a:p>
            <a:r>
              <a:rPr lang="en" sz="9900" b="1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Pop </a:t>
            </a:r>
            <a:r>
              <a:rPr lang="en" sz="9900" b="1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Quiz</a:t>
            </a:r>
            <a:endParaRPr lang="en-US" sz="9900" b="1" dirty="0">
              <a:solidFill>
                <a:srgbClr val="0070C0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19AE43-A1C7-DF8B-049A-2B83203D8B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1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6B3F07-2D9C-0DA3-20FC-E22C7E49002C}"/>
              </a:ext>
            </a:extLst>
          </p:cNvPr>
          <p:cNvSpPr txBox="1"/>
          <p:nvPr/>
        </p:nvSpPr>
        <p:spPr>
          <a:xfrm>
            <a:off x="1835407" y="5361710"/>
            <a:ext cx="88738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venir Book" panose="02000503020000020003" pitchFamily="2" charset="0"/>
              </a:rPr>
              <a:t>Reminder in tutorials we recap on lecture via pop quiz, learn technologies discuss hard problems in assignments, demonstrate practical aspects of content learnt in lecture</a:t>
            </a:r>
          </a:p>
        </p:txBody>
      </p:sp>
      <p:pic>
        <p:nvPicPr>
          <p:cNvPr id="6" name="Picture 14" descr="Machine Learning PNG Background - PNG All | PNG All">
            <a:extLst>
              <a:ext uri="{FF2B5EF4-FFF2-40B4-BE49-F238E27FC236}">
                <a16:creationId xmlns:a16="http://schemas.microsoft.com/office/drawing/2014/main" id="{A40A7DBF-D0DA-2E02-860D-F6F6816E3F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095999" y="1804782"/>
            <a:ext cx="2650435" cy="2650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1377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5D3852-4203-00D9-20DB-9D15F571A7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FE17B-D849-6A35-7161-3B274F9B9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640"/>
            <a:ext cx="10515600" cy="1325563"/>
          </a:xfrm>
        </p:spPr>
        <p:txBody>
          <a:bodyPr/>
          <a:lstStyle/>
          <a:p>
            <a:r>
              <a:rPr lang="en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Assignment </a:t>
            </a:r>
            <a:r>
              <a:rPr lang="en" b="1" dirty="0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Discussion</a:t>
            </a:r>
            <a:endParaRPr lang="en-US" b="1" dirty="0">
              <a:solidFill>
                <a:srgbClr val="0070C0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82D4B6-E82D-632B-0493-67AE6D8C38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19</a:t>
            </a:fld>
            <a:endParaRPr lang="en-US"/>
          </a:p>
        </p:txBody>
      </p:sp>
      <p:pic>
        <p:nvPicPr>
          <p:cNvPr id="7" name="Picture 14" descr="Machine Learning PNG Background - PNG All | PNG All">
            <a:extLst>
              <a:ext uri="{FF2B5EF4-FFF2-40B4-BE49-F238E27FC236}">
                <a16:creationId xmlns:a16="http://schemas.microsoft.com/office/drawing/2014/main" id="{354D2FD4-9E2D-6DAA-2497-8CC9A74A68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777590" y="95252"/>
            <a:ext cx="1366388" cy="1366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B5E6A8A-2648-9B22-DBDD-538DBB22DB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458" y="1385895"/>
            <a:ext cx="8633764" cy="79260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1FDB85E-9A4C-2131-7BB2-2598B3D9B6D7}"/>
              </a:ext>
            </a:extLst>
          </p:cNvPr>
          <p:cNvSpPr txBox="1"/>
          <p:nvPr/>
        </p:nvSpPr>
        <p:spPr>
          <a:xfrm>
            <a:off x="838200" y="229680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Boom; it got to be NN, RB, VB: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BD38C14-43ED-D7EF-70D9-48309D882424}"/>
              </a:ext>
            </a:extLst>
          </p:cNvPr>
          <p:cNvSpPr/>
          <p:nvPr/>
        </p:nvSpPr>
        <p:spPr>
          <a:xfrm>
            <a:off x="1275644" y="3996493"/>
            <a:ext cx="1557867" cy="5418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0.75*0.5 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7984F0F-D547-9EDB-E2FF-79F251E60353}"/>
              </a:ext>
            </a:extLst>
          </p:cNvPr>
          <p:cNvSpPr txBox="1"/>
          <p:nvPr/>
        </p:nvSpPr>
        <p:spPr>
          <a:xfrm>
            <a:off x="2407016" y="4180542"/>
            <a:ext cx="490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NN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4E1C44A-800A-BFDF-0988-1307675BC0CD}"/>
              </a:ext>
            </a:extLst>
          </p:cNvPr>
          <p:cNvSpPr txBox="1"/>
          <p:nvPr/>
        </p:nvSpPr>
        <p:spPr>
          <a:xfrm>
            <a:off x="2467500" y="5854724"/>
            <a:ext cx="490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VB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98B1EC5B-3276-75C2-051C-8CB7222F7C35}"/>
              </a:ext>
            </a:extLst>
          </p:cNvPr>
          <p:cNvSpPr/>
          <p:nvPr/>
        </p:nvSpPr>
        <p:spPr>
          <a:xfrm>
            <a:off x="3629377" y="4820808"/>
            <a:ext cx="1557867" cy="5418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F36ADF0-979F-71E3-845F-D96DCCB0EE2E}"/>
              </a:ext>
            </a:extLst>
          </p:cNvPr>
          <p:cNvSpPr txBox="1"/>
          <p:nvPr/>
        </p:nvSpPr>
        <p:spPr>
          <a:xfrm>
            <a:off x="4821234" y="5007831"/>
            <a:ext cx="490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RB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0FA61D0-45FA-8595-1739-EF76B771FB5C}"/>
              </a:ext>
            </a:extLst>
          </p:cNvPr>
          <p:cNvSpPr txBox="1"/>
          <p:nvPr/>
        </p:nvSpPr>
        <p:spPr>
          <a:xfrm>
            <a:off x="4821233" y="5854724"/>
            <a:ext cx="490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VB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5AE42789-DDA6-45B7-0724-CEA2E418A258}"/>
              </a:ext>
            </a:extLst>
          </p:cNvPr>
          <p:cNvSpPr/>
          <p:nvPr/>
        </p:nvSpPr>
        <p:spPr>
          <a:xfrm>
            <a:off x="6182425" y="5645123"/>
            <a:ext cx="1557867" cy="5418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0.25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6681E2D-D30E-7764-32C9-848E00742408}"/>
              </a:ext>
            </a:extLst>
          </p:cNvPr>
          <p:cNvSpPr txBox="1"/>
          <p:nvPr/>
        </p:nvSpPr>
        <p:spPr>
          <a:xfrm>
            <a:off x="7374281" y="5854724"/>
            <a:ext cx="490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VB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863B5FF-148C-96CF-7D5A-06F369BE9362}"/>
              </a:ext>
            </a:extLst>
          </p:cNvPr>
          <p:cNvSpPr txBox="1"/>
          <p:nvPr/>
        </p:nvSpPr>
        <p:spPr>
          <a:xfrm>
            <a:off x="1582078" y="2711458"/>
            <a:ext cx="683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CATS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8522775-CE15-A513-6E52-02DA1F273BB1}"/>
              </a:ext>
            </a:extLst>
          </p:cNvPr>
          <p:cNvSpPr txBox="1"/>
          <p:nvPr/>
        </p:nvSpPr>
        <p:spPr>
          <a:xfrm>
            <a:off x="3990496" y="2722593"/>
            <a:ext cx="10236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Quickly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06F26F58-8948-CE69-9755-564312E19994}"/>
              </a:ext>
            </a:extLst>
          </p:cNvPr>
          <p:cNvSpPr txBox="1"/>
          <p:nvPr/>
        </p:nvSpPr>
        <p:spPr>
          <a:xfrm>
            <a:off x="6607892" y="2722593"/>
            <a:ext cx="10236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Jump</a:t>
            </a:r>
          </a:p>
        </p:txBody>
      </p:sp>
    </p:spTree>
    <p:extLst>
      <p:ext uri="{BB962C8B-B14F-4D97-AF65-F5344CB8AC3E}">
        <p14:creationId xmlns:p14="http://schemas.microsoft.com/office/powerpoint/2010/main" val="10938846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DCCCF41D-70DF-123B-06EA-0DBB60106A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229A9-38E3-2066-E2B1-5699013F31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640"/>
            <a:ext cx="10515600" cy="1325563"/>
          </a:xfrm>
        </p:spPr>
        <p:txBody>
          <a:bodyPr/>
          <a:lstStyle/>
          <a:p>
            <a:r>
              <a:rPr lang="en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Assignment </a:t>
            </a:r>
            <a:r>
              <a:rPr lang="en" b="1" dirty="0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Quiz</a:t>
            </a:r>
            <a:endParaRPr lang="en-US" b="1" dirty="0">
              <a:solidFill>
                <a:srgbClr val="0070C0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34943B-A4F9-1FAA-F9E6-08940F061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20</a:t>
            </a:fld>
            <a:endParaRPr lang="en-US"/>
          </a:p>
        </p:txBody>
      </p:sp>
      <p:pic>
        <p:nvPicPr>
          <p:cNvPr id="7" name="Picture 14" descr="Machine Learning PNG Background - PNG All | PNG All">
            <a:extLst>
              <a:ext uri="{FF2B5EF4-FFF2-40B4-BE49-F238E27FC236}">
                <a16:creationId xmlns:a16="http://schemas.microsoft.com/office/drawing/2014/main" id="{02963377-C0D0-6F73-DC1C-8C1C570AC7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777590" y="95252"/>
            <a:ext cx="1366388" cy="1366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02B90DB-EF5D-3AE0-78CC-0C2B4F5716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198" y="1353326"/>
            <a:ext cx="9651125" cy="212699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C3860E9-99F8-41D3-D51D-214A5A2732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198" y="3863943"/>
            <a:ext cx="10515600" cy="164073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33308288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D8CD0085-D6F0-C054-80B2-7C552F9410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6C8D48-4F7D-18CC-8BB7-D57050029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640"/>
            <a:ext cx="10515600" cy="1325563"/>
          </a:xfrm>
        </p:spPr>
        <p:txBody>
          <a:bodyPr/>
          <a:lstStyle/>
          <a:p>
            <a:r>
              <a:rPr lang="en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Assignment </a:t>
            </a:r>
            <a:r>
              <a:rPr lang="en" b="1" dirty="0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Quiz</a:t>
            </a:r>
            <a:endParaRPr lang="en-US" b="1" dirty="0">
              <a:solidFill>
                <a:srgbClr val="0070C0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48984C-41BA-BF22-4248-FD92A37721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21</a:t>
            </a:fld>
            <a:endParaRPr lang="en-US"/>
          </a:p>
        </p:txBody>
      </p:sp>
      <p:pic>
        <p:nvPicPr>
          <p:cNvPr id="7" name="Picture 14" descr="Machine Learning PNG Background - PNG All | PNG All">
            <a:extLst>
              <a:ext uri="{FF2B5EF4-FFF2-40B4-BE49-F238E27FC236}">
                <a16:creationId xmlns:a16="http://schemas.microsoft.com/office/drawing/2014/main" id="{B01E6652-F11E-178B-7294-7B10D1292B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777590" y="95252"/>
            <a:ext cx="1366388" cy="1366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68482E5-A083-7C77-9A47-56BC300ECA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198" y="1353326"/>
            <a:ext cx="9651125" cy="212699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1C4C13E-8AAC-9A1D-6066-BB581898B1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8261" y="3691840"/>
            <a:ext cx="9511062" cy="300171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24073103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F4791-6F12-004E-C6AB-71CB072CD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9820" y="3846961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" sz="6000" b="1" dirty="0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Thank You</a:t>
            </a:r>
            <a:endParaRPr lang="en-US" sz="6000" b="1" dirty="0">
              <a:solidFill>
                <a:srgbClr val="0070C0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0D2862C-A77B-8DC2-29B4-805301F860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22</a:t>
            </a:fld>
            <a:endParaRPr lang="en-US"/>
          </a:p>
        </p:txBody>
      </p:sp>
      <p:pic>
        <p:nvPicPr>
          <p:cNvPr id="6" name="Picture 14" descr="Machine Learning PNG Background - PNG All | PNG All">
            <a:extLst>
              <a:ext uri="{FF2B5EF4-FFF2-40B4-BE49-F238E27FC236}">
                <a16:creationId xmlns:a16="http://schemas.microsoft.com/office/drawing/2014/main" id="{66AB08A5-3187-4322-7326-A57437B38C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777590" y="95252"/>
            <a:ext cx="1366388" cy="1366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4" descr="Machine Learning PNG Background - PNG All | PNG All">
            <a:extLst>
              <a:ext uri="{FF2B5EF4-FFF2-40B4-BE49-F238E27FC236}">
                <a16:creationId xmlns:a16="http://schemas.microsoft.com/office/drawing/2014/main" id="{9B027045-7614-2657-8E15-44A113A50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923" y="5172524"/>
            <a:ext cx="1450795" cy="1366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4" descr="Machine Learning PNG Background - PNG All | PNG All">
            <a:extLst>
              <a:ext uri="{FF2B5EF4-FFF2-40B4-BE49-F238E27FC236}">
                <a16:creationId xmlns:a16="http://schemas.microsoft.com/office/drawing/2014/main" id="{73416BF7-31AB-D6ED-C993-1686F98DA3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2157" y="873448"/>
            <a:ext cx="5106975" cy="4809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99878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00">
        <p159:morph option="byObject"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F4791-6F12-004E-C6AB-71CB072CD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640"/>
            <a:ext cx="10515600" cy="1325563"/>
          </a:xfrm>
        </p:spPr>
        <p:txBody>
          <a:bodyPr/>
          <a:lstStyle/>
          <a:p>
            <a:r>
              <a:rPr lang="en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Pop </a:t>
            </a:r>
            <a:r>
              <a:rPr lang="en" b="1" dirty="0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Quiz</a:t>
            </a:r>
            <a:endParaRPr lang="en-US" b="1" dirty="0">
              <a:solidFill>
                <a:srgbClr val="0070C0"/>
              </a:solidFill>
              <a:latin typeface="Poppins" pitchFamily="2" charset="77"/>
              <a:cs typeface="Poppins" pitchFamily="2" charset="7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11BAC55-8A1F-944B-026F-DBD820A551B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2194898"/>
                <a:ext cx="11060575" cy="3291502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1) Fundamental differences between FFNN and RNN………..</a:t>
                </a: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a) RNN can effectively handle an input sequence</a:t>
                </a:r>
              </a:p>
              <a:p>
                <a:pPr marL="0" indent="0">
                  <a:buNone/>
                </a:pPr>
                <a:r>
                  <a:rPr lang="en-US" dirty="0"/>
                  <a:t>b) It’s impossible to apply FFNN given an input sequence</a:t>
                </a:r>
              </a:p>
              <a:p>
                <a:pPr marL="0" indent="0">
                  <a:buNone/>
                </a:pPr>
                <a:r>
                  <a:rPr lang="en-US" dirty="0"/>
                  <a:t>c) FFNN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i="1">
                        <a:latin typeface="Cambria Math" panose="02040503050406030204" pitchFamily="18" charset="0"/>
                      </a:rPr>
                      <m:t>f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𝑊𝑥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but RNN uses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t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i="1">
                        <a:latin typeface="Cambria Math" panose="02040503050406030204" pitchFamily="18" charset="0"/>
                      </a:rPr>
                      <m:t>f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𝑊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d) All of the above</a:t>
                </a:r>
              </a:p>
              <a:p>
                <a:pPr marL="457200" lvl="1" indent="0">
                  <a:lnSpc>
                    <a:spcPct val="150000"/>
                  </a:lnSpc>
                  <a:buNone/>
                </a:pPr>
                <a:endParaRPr lang="en-US" sz="1700" dirty="0">
                  <a:latin typeface="Poppins" pitchFamily="2" charset="77"/>
                  <a:cs typeface="Poppins" pitchFamily="2" charset="77"/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11BAC55-8A1F-944B-026F-DBD820A551B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2194898"/>
                <a:ext cx="11060575" cy="3291502"/>
              </a:xfrm>
              <a:blipFill>
                <a:blip r:embed="rId5"/>
                <a:stretch>
                  <a:fillRect l="-1032" t="-30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Who Wants to be a Millionaire Suspense - Sound Effect (HD)">
            <a:hlinkClick r:id="" action="ppaction://media"/>
            <a:extLst>
              <a:ext uri="{FF2B5EF4-FFF2-40B4-BE49-F238E27FC236}">
                <a16:creationId xmlns:a16="http://schemas.microsoft.com/office/drawing/2014/main" id="{B019B001-9414-694A-466E-C80115B5437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10935" y="1142818"/>
            <a:ext cx="325899" cy="325899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CED9CF-C888-D5EA-D719-656311CF7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2</a:t>
            </a:fld>
            <a:endParaRPr lang="en-US"/>
          </a:p>
        </p:txBody>
      </p:sp>
      <p:pic>
        <p:nvPicPr>
          <p:cNvPr id="7" name="Picture 14" descr="Machine Learning PNG Background - PNG All | PNG All">
            <a:extLst>
              <a:ext uri="{FF2B5EF4-FFF2-40B4-BE49-F238E27FC236}">
                <a16:creationId xmlns:a16="http://schemas.microsoft.com/office/drawing/2014/main" id="{8DB4EB0E-2221-9F3C-EDB5-5D5E1669B5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777590" y="95252"/>
            <a:ext cx="1366388" cy="1366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EBF7F01-F6C5-A269-5F0A-2E0434CC2D12}"/>
              </a:ext>
            </a:extLst>
          </p:cNvPr>
          <p:cNvSpPr txBox="1"/>
          <p:nvPr/>
        </p:nvSpPr>
        <p:spPr>
          <a:xfrm>
            <a:off x="838199" y="6212581"/>
            <a:ext cx="36717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Take notes as quizzes may not be posted in solved form.</a:t>
            </a:r>
          </a:p>
        </p:txBody>
      </p:sp>
    </p:spTree>
    <p:extLst>
      <p:ext uri="{BB962C8B-B14F-4D97-AF65-F5344CB8AC3E}">
        <p14:creationId xmlns:p14="http://schemas.microsoft.com/office/powerpoint/2010/main" val="2983026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6220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F4791-6F12-004E-C6AB-71CB072CD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640"/>
            <a:ext cx="10515600" cy="1325563"/>
          </a:xfrm>
        </p:spPr>
        <p:txBody>
          <a:bodyPr/>
          <a:lstStyle/>
          <a:p>
            <a:r>
              <a:rPr lang="en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Pop </a:t>
            </a:r>
            <a:r>
              <a:rPr lang="en" b="1" dirty="0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Quiz</a:t>
            </a:r>
            <a:endParaRPr lang="en-US" b="1" dirty="0">
              <a:solidFill>
                <a:srgbClr val="0070C0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1BAC55-8A1F-944B-026F-DBD820A551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194898"/>
            <a:ext cx="11060575" cy="329150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b="1" dirty="0"/>
              <a:t>2) Match the RNN configurations above to corresponding example task ………..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a) POS Tagging</a:t>
            </a:r>
          </a:p>
          <a:p>
            <a:pPr marL="0" indent="0">
              <a:buNone/>
            </a:pPr>
            <a:r>
              <a:rPr lang="en-US" dirty="0"/>
              <a:t>b) Language modelling</a:t>
            </a:r>
          </a:p>
          <a:p>
            <a:pPr marL="0" indent="0">
              <a:buNone/>
            </a:pPr>
            <a:r>
              <a:rPr lang="en-US" dirty="0"/>
              <a:t>c) Classify a single word as positive or negative</a:t>
            </a:r>
          </a:p>
          <a:p>
            <a:pPr marL="0" indent="0">
              <a:buNone/>
            </a:pPr>
            <a:r>
              <a:rPr lang="en-US" dirty="0"/>
              <a:t>d) Sentiment analysis of a given sentence</a:t>
            </a:r>
          </a:p>
          <a:p>
            <a:pPr marL="0" indent="0">
              <a:buNone/>
            </a:pPr>
            <a:r>
              <a:rPr lang="en-US" dirty="0"/>
              <a:t>e) Translation</a:t>
            </a:r>
          </a:p>
          <a:p>
            <a:pPr marL="457200" lvl="1" indent="0">
              <a:lnSpc>
                <a:spcPct val="150000"/>
              </a:lnSpc>
              <a:buNone/>
            </a:pPr>
            <a:endParaRPr lang="en-US" sz="1700" dirty="0"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5" name="Who Wants to be a Millionaire Suspense - Sound Effect (HD)">
            <a:hlinkClick r:id="" action="ppaction://media"/>
            <a:extLst>
              <a:ext uri="{FF2B5EF4-FFF2-40B4-BE49-F238E27FC236}">
                <a16:creationId xmlns:a16="http://schemas.microsoft.com/office/drawing/2014/main" id="{B019B001-9414-694A-466E-C80115B5437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10935" y="1142818"/>
            <a:ext cx="325899" cy="325899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CED9CF-C888-D5EA-D719-656311CF7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3</a:t>
            </a:fld>
            <a:endParaRPr lang="en-US"/>
          </a:p>
        </p:txBody>
      </p:sp>
      <p:pic>
        <p:nvPicPr>
          <p:cNvPr id="7" name="Picture 14" descr="Machine Learning PNG Background - PNG All | PNG All">
            <a:extLst>
              <a:ext uri="{FF2B5EF4-FFF2-40B4-BE49-F238E27FC236}">
                <a16:creationId xmlns:a16="http://schemas.microsoft.com/office/drawing/2014/main" id="{8DB4EB0E-2221-9F3C-EDB5-5D5E1669B5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777590" y="95252"/>
            <a:ext cx="1366388" cy="1366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EBF7F01-F6C5-A269-5F0A-2E0434CC2D12}"/>
              </a:ext>
            </a:extLst>
          </p:cNvPr>
          <p:cNvSpPr txBox="1"/>
          <p:nvPr/>
        </p:nvSpPr>
        <p:spPr>
          <a:xfrm>
            <a:off x="838199" y="6212581"/>
            <a:ext cx="36717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Take notes as quizzes may not be posted in solved form.</a:t>
            </a:r>
          </a:p>
        </p:txBody>
      </p:sp>
      <p:pic>
        <p:nvPicPr>
          <p:cNvPr id="1026" name="Picture 2" descr="machine learning - Many to one and many to many LSTM examples in Keras -  Stack Overflow">
            <a:extLst>
              <a:ext uri="{FF2B5EF4-FFF2-40B4-BE49-F238E27FC236}">
                <a16:creationId xmlns:a16="http://schemas.microsoft.com/office/drawing/2014/main" id="{2471F024-90A9-ACE6-7CD8-736313AB4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9973" y="105640"/>
            <a:ext cx="6096000" cy="19081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4281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6220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F4791-6F12-004E-C6AB-71CB072CD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640"/>
            <a:ext cx="10515600" cy="1325563"/>
          </a:xfrm>
        </p:spPr>
        <p:txBody>
          <a:bodyPr/>
          <a:lstStyle/>
          <a:p>
            <a:r>
              <a:rPr lang="en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Pop </a:t>
            </a:r>
            <a:r>
              <a:rPr lang="en" b="1" dirty="0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Quiz</a:t>
            </a:r>
            <a:endParaRPr lang="en-US" b="1" dirty="0">
              <a:solidFill>
                <a:srgbClr val="0070C0"/>
              </a:solidFill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5" name="Who Wants to be a Millionaire Suspense - Sound Effect (HD)">
            <a:hlinkClick r:id="" action="ppaction://media"/>
            <a:extLst>
              <a:ext uri="{FF2B5EF4-FFF2-40B4-BE49-F238E27FC236}">
                <a16:creationId xmlns:a16="http://schemas.microsoft.com/office/drawing/2014/main" id="{B019B001-9414-694A-466E-C80115B5437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10935" y="1142818"/>
            <a:ext cx="325899" cy="325899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CED9CF-C888-D5EA-D719-656311CF7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4</a:t>
            </a:fld>
            <a:endParaRPr lang="en-US"/>
          </a:p>
        </p:txBody>
      </p:sp>
      <p:pic>
        <p:nvPicPr>
          <p:cNvPr id="7" name="Picture 14" descr="Machine Learning PNG Background - PNG All | PNG All">
            <a:extLst>
              <a:ext uri="{FF2B5EF4-FFF2-40B4-BE49-F238E27FC236}">
                <a16:creationId xmlns:a16="http://schemas.microsoft.com/office/drawing/2014/main" id="{8DB4EB0E-2221-9F3C-EDB5-5D5E1669B5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777590" y="95252"/>
            <a:ext cx="1366388" cy="1366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EBF7F01-F6C5-A269-5F0A-2E0434CC2D12}"/>
              </a:ext>
            </a:extLst>
          </p:cNvPr>
          <p:cNvSpPr txBox="1"/>
          <p:nvPr/>
        </p:nvSpPr>
        <p:spPr>
          <a:xfrm>
            <a:off x="1584763" y="6138802"/>
            <a:ext cx="28964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Language modelling RNNs</a:t>
            </a:r>
          </a:p>
        </p:txBody>
      </p:sp>
      <p:pic>
        <p:nvPicPr>
          <p:cNvPr id="3074" name="Picture 2" descr="Language Modeling with LSTMs in PyTorch | by Essam Wisam | TDS Archive |  Medium">
            <a:extLst>
              <a:ext uri="{FF2B5EF4-FFF2-40B4-BE49-F238E27FC236}">
                <a16:creationId xmlns:a16="http://schemas.microsoft.com/office/drawing/2014/main" id="{307F240A-2E8E-665D-46FF-09390CFCC7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3209" y="1142818"/>
            <a:ext cx="8042713" cy="486617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7329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20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F4791-6F12-004E-C6AB-71CB072CD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640"/>
            <a:ext cx="10515600" cy="1325563"/>
          </a:xfrm>
        </p:spPr>
        <p:txBody>
          <a:bodyPr/>
          <a:lstStyle/>
          <a:p>
            <a:r>
              <a:rPr lang="en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Pop </a:t>
            </a:r>
            <a:r>
              <a:rPr lang="en" b="1" dirty="0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Quiz</a:t>
            </a:r>
            <a:endParaRPr lang="en-US" b="1" dirty="0">
              <a:solidFill>
                <a:srgbClr val="0070C0"/>
              </a:solidFill>
              <a:latin typeface="Poppins" pitchFamily="2" charset="77"/>
              <a:cs typeface="Poppins" pitchFamily="2" charset="7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11BAC55-8A1F-944B-026F-DBD820A551B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2194898"/>
                <a:ext cx="11060575" cy="3291502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3) In language modelling with RNNs………..</a:t>
                </a: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a) Classification where the number of classes is equal to the size of the vocabulary</a:t>
                </a:r>
              </a:p>
              <a:p>
                <a:pPr marL="0" indent="0">
                  <a:buNone/>
                </a:pPr>
                <a:r>
                  <a:rPr lang="en-US" dirty="0"/>
                  <a:t>b) At any iteration we get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with no n-gram approximation</a:t>
                </a:r>
              </a:p>
              <a:p>
                <a:pPr marL="0" indent="0">
                  <a:buNone/>
                </a:pPr>
                <a:r>
                  <a:rPr lang="en-US" dirty="0"/>
                  <a:t>c) The runtime in training is proportional to the sequence length</a:t>
                </a:r>
              </a:p>
              <a:p>
                <a:pPr marL="0" indent="0">
                  <a:buNone/>
                </a:pPr>
                <a:r>
                  <a:rPr lang="en-US" dirty="0"/>
                  <a:t>e) All of the above</a:t>
                </a:r>
              </a:p>
              <a:p>
                <a:pPr marL="457200" lvl="1" indent="0">
                  <a:lnSpc>
                    <a:spcPct val="150000"/>
                  </a:lnSpc>
                  <a:buNone/>
                </a:pPr>
                <a:endParaRPr lang="en-US" sz="1700" dirty="0">
                  <a:latin typeface="Poppins" pitchFamily="2" charset="77"/>
                  <a:cs typeface="Poppins" pitchFamily="2" charset="77"/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11BAC55-8A1F-944B-026F-DBD820A551B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2194898"/>
                <a:ext cx="11060575" cy="3291502"/>
              </a:xfrm>
              <a:blipFill>
                <a:blip r:embed="rId5"/>
                <a:stretch>
                  <a:fillRect l="-1032" t="-3065" b="-45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Who Wants to be a Millionaire Suspense - Sound Effect (HD)">
            <a:hlinkClick r:id="" action="ppaction://media"/>
            <a:extLst>
              <a:ext uri="{FF2B5EF4-FFF2-40B4-BE49-F238E27FC236}">
                <a16:creationId xmlns:a16="http://schemas.microsoft.com/office/drawing/2014/main" id="{B019B001-9414-694A-466E-C80115B5437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10935" y="1142818"/>
            <a:ext cx="325899" cy="325899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CED9CF-C888-D5EA-D719-656311CF7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5</a:t>
            </a:fld>
            <a:endParaRPr lang="en-US"/>
          </a:p>
        </p:txBody>
      </p:sp>
      <p:pic>
        <p:nvPicPr>
          <p:cNvPr id="7" name="Picture 14" descr="Machine Learning PNG Background - PNG All | PNG All">
            <a:extLst>
              <a:ext uri="{FF2B5EF4-FFF2-40B4-BE49-F238E27FC236}">
                <a16:creationId xmlns:a16="http://schemas.microsoft.com/office/drawing/2014/main" id="{8DB4EB0E-2221-9F3C-EDB5-5D5E1669B5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777590" y="95252"/>
            <a:ext cx="1366388" cy="1366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EBF7F01-F6C5-A269-5F0A-2E0434CC2D12}"/>
              </a:ext>
            </a:extLst>
          </p:cNvPr>
          <p:cNvSpPr txBox="1"/>
          <p:nvPr/>
        </p:nvSpPr>
        <p:spPr>
          <a:xfrm>
            <a:off x="838199" y="6212581"/>
            <a:ext cx="36717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Take notes as quizzes may not be posted in solved form.</a:t>
            </a:r>
          </a:p>
        </p:txBody>
      </p:sp>
    </p:spTree>
    <p:extLst>
      <p:ext uri="{BB962C8B-B14F-4D97-AF65-F5344CB8AC3E}">
        <p14:creationId xmlns:p14="http://schemas.microsoft.com/office/powerpoint/2010/main" val="2166219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6220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F4791-6F12-004E-C6AB-71CB072CD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640"/>
            <a:ext cx="10515600" cy="1325563"/>
          </a:xfrm>
        </p:spPr>
        <p:txBody>
          <a:bodyPr/>
          <a:lstStyle/>
          <a:p>
            <a:r>
              <a:rPr lang="en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Pop </a:t>
            </a:r>
            <a:r>
              <a:rPr lang="en" b="1" dirty="0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Quiz</a:t>
            </a:r>
            <a:endParaRPr lang="en-US" b="1" dirty="0">
              <a:solidFill>
                <a:srgbClr val="0070C0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1BAC55-8A1F-944B-026F-DBD820A551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194898"/>
            <a:ext cx="11060575" cy="329150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b="1" dirty="0"/>
              <a:t>4) Differences between backpropagating in RNNs and FFNNs………..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a) For each timestep in RNN, it’s similar to having another hidden layer that shares weights with the previous one</a:t>
            </a:r>
          </a:p>
          <a:p>
            <a:pPr marL="0" indent="0">
              <a:buNone/>
            </a:pPr>
            <a:r>
              <a:rPr lang="en-US" dirty="0"/>
              <a:t>b) FFNN do not typically compute loss in multiple hidden layers but RNNs compute them in multiple time steps</a:t>
            </a:r>
          </a:p>
          <a:p>
            <a:pPr marL="0" indent="0">
              <a:buNone/>
            </a:pPr>
            <a:r>
              <a:rPr lang="en-US" dirty="0"/>
              <a:t>c) In FFNN, cross-entropy loss is often used</a:t>
            </a:r>
          </a:p>
          <a:p>
            <a:pPr marL="0" indent="0">
              <a:buNone/>
            </a:pPr>
            <a:r>
              <a:rPr lang="en-US" dirty="0"/>
              <a:t>e) All of the above</a:t>
            </a:r>
          </a:p>
          <a:p>
            <a:pPr marL="457200" lvl="1" indent="0">
              <a:lnSpc>
                <a:spcPct val="150000"/>
              </a:lnSpc>
              <a:buNone/>
            </a:pPr>
            <a:endParaRPr lang="en-US" sz="1700" dirty="0"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5" name="Who Wants to be a Millionaire Suspense - Sound Effect (HD)">
            <a:hlinkClick r:id="" action="ppaction://media"/>
            <a:extLst>
              <a:ext uri="{FF2B5EF4-FFF2-40B4-BE49-F238E27FC236}">
                <a16:creationId xmlns:a16="http://schemas.microsoft.com/office/drawing/2014/main" id="{B019B001-9414-694A-466E-C80115B5437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10935" y="1142818"/>
            <a:ext cx="325899" cy="325899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CED9CF-C888-D5EA-D719-656311CF7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6</a:t>
            </a:fld>
            <a:endParaRPr lang="en-US"/>
          </a:p>
        </p:txBody>
      </p:sp>
      <p:pic>
        <p:nvPicPr>
          <p:cNvPr id="7" name="Picture 14" descr="Machine Learning PNG Background - PNG All | PNG All">
            <a:extLst>
              <a:ext uri="{FF2B5EF4-FFF2-40B4-BE49-F238E27FC236}">
                <a16:creationId xmlns:a16="http://schemas.microsoft.com/office/drawing/2014/main" id="{8DB4EB0E-2221-9F3C-EDB5-5D5E1669B5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777590" y="95252"/>
            <a:ext cx="1366388" cy="1366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EBF7F01-F6C5-A269-5F0A-2E0434CC2D12}"/>
              </a:ext>
            </a:extLst>
          </p:cNvPr>
          <p:cNvSpPr txBox="1"/>
          <p:nvPr/>
        </p:nvSpPr>
        <p:spPr>
          <a:xfrm>
            <a:off x="838199" y="6212581"/>
            <a:ext cx="36717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Take notes as quizzes may not be posted in solved form.</a:t>
            </a:r>
          </a:p>
        </p:txBody>
      </p:sp>
    </p:spTree>
    <p:extLst>
      <p:ext uri="{BB962C8B-B14F-4D97-AF65-F5344CB8AC3E}">
        <p14:creationId xmlns:p14="http://schemas.microsoft.com/office/powerpoint/2010/main" val="1659712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6220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F4791-6F12-004E-C6AB-71CB072CD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640"/>
            <a:ext cx="10515600" cy="1325563"/>
          </a:xfrm>
        </p:spPr>
        <p:txBody>
          <a:bodyPr/>
          <a:lstStyle/>
          <a:p>
            <a:r>
              <a:rPr lang="en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Pop </a:t>
            </a:r>
            <a:r>
              <a:rPr lang="en" b="1" dirty="0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Quiz</a:t>
            </a:r>
            <a:endParaRPr lang="en-US" b="1" dirty="0">
              <a:solidFill>
                <a:srgbClr val="0070C0"/>
              </a:solidFill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5" name="Who Wants to be a Millionaire Suspense - Sound Effect (HD)">
            <a:hlinkClick r:id="" action="ppaction://media"/>
            <a:extLst>
              <a:ext uri="{FF2B5EF4-FFF2-40B4-BE49-F238E27FC236}">
                <a16:creationId xmlns:a16="http://schemas.microsoft.com/office/drawing/2014/main" id="{B019B001-9414-694A-466E-C80115B5437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10935" y="1142818"/>
            <a:ext cx="325899" cy="325899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CED9CF-C888-D5EA-D719-656311CF7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7</a:t>
            </a:fld>
            <a:endParaRPr lang="en-US"/>
          </a:p>
        </p:txBody>
      </p:sp>
      <p:pic>
        <p:nvPicPr>
          <p:cNvPr id="7" name="Picture 14" descr="Machine Learning PNG Background - PNG All | PNG All">
            <a:extLst>
              <a:ext uri="{FF2B5EF4-FFF2-40B4-BE49-F238E27FC236}">
                <a16:creationId xmlns:a16="http://schemas.microsoft.com/office/drawing/2014/main" id="{8DB4EB0E-2221-9F3C-EDB5-5D5E1669B5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777590" y="95252"/>
            <a:ext cx="1366388" cy="1366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EBF7F01-F6C5-A269-5F0A-2E0434CC2D12}"/>
              </a:ext>
            </a:extLst>
          </p:cNvPr>
          <p:cNvSpPr txBox="1"/>
          <p:nvPr/>
        </p:nvSpPr>
        <p:spPr>
          <a:xfrm>
            <a:off x="838199" y="6212581"/>
            <a:ext cx="36717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Take notes as quizzes may not be posted in solved form.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A6A0F97-1B25-8EF1-7CFD-8CD4B01837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52143" y="1720185"/>
            <a:ext cx="8605345" cy="4226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222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20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F4791-6F12-004E-C6AB-71CB072CD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640"/>
            <a:ext cx="10515600" cy="1325563"/>
          </a:xfrm>
        </p:spPr>
        <p:txBody>
          <a:bodyPr/>
          <a:lstStyle/>
          <a:p>
            <a:r>
              <a:rPr lang="en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Pop </a:t>
            </a:r>
            <a:r>
              <a:rPr lang="en" b="1" dirty="0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Quiz</a:t>
            </a:r>
            <a:endParaRPr lang="en-US" b="1" dirty="0">
              <a:solidFill>
                <a:srgbClr val="0070C0"/>
              </a:solidFill>
              <a:latin typeface="Poppins" pitchFamily="2" charset="77"/>
              <a:cs typeface="Poppins" pitchFamily="2" charset="7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11BAC55-8A1F-944B-026F-DBD820A551B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2194898"/>
                <a:ext cx="11060575" cy="3291502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5) The issues with backpropagation through time………..</a:t>
                </a: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a) Gradients may vanish when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 is large</a:t>
                </a:r>
              </a:p>
              <a:p>
                <a:pPr marL="0" indent="0">
                  <a:buNone/>
                </a:pPr>
                <a:r>
                  <a:rPr lang="en-US" dirty="0"/>
                  <a:t>b) Gradients may explode when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 is large</a:t>
                </a:r>
              </a:p>
              <a:p>
                <a:pPr marL="0" indent="0">
                  <a:buNone/>
                </a:pPr>
                <a:r>
                  <a:rPr lang="en-US" dirty="0"/>
                  <a:t>c) Model may converge to a local minimum of the objective</a:t>
                </a:r>
              </a:p>
              <a:p>
                <a:pPr marL="0" indent="0">
                  <a:buNone/>
                </a:pPr>
                <a:r>
                  <a:rPr lang="en-US" dirty="0"/>
                  <a:t>e) All of the above</a:t>
                </a:r>
              </a:p>
              <a:p>
                <a:pPr marL="457200" lvl="1" indent="0">
                  <a:lnSpc>
                    <a:spcPct val="150000"/>
                  </a:lnSpc>
                  <a:buNone/>
                </a:pPr>
                <a:endParaRPr lang="en-US" sz="1700" dirty="0">
                  <a:latin typeface="Poppins" pitchFamily="2" charset="77"/>
                  <a:cs typeface="Poppins" pitchFamily="2" charset="77"/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11BAC55-8A1F-944B-026F-DBD820A551B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2194898"/>
                <a:ext cx="11060575" cy="3291502"/>
              </a:xfrm>
              <a:blipFill>
                <a:blip r:embed="rId5"/>
                <a:stretch>
                  <a:fillRect l="-1032" t="-30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Who Wants to be a Millionaire Suspense - Sound Effect (HD)">
            <a:hlinkClick r:id="" action="ppaction://media"/>
            <a:extLst>
              <a:ext uri="{FF2B5EF4-FFF2-40B4-BE49-F238E27FC236}">
                <a16:creationId xmlns:a16="http://schemas.microsoft.com/office/drawing/2014/main" id="{B019B001-9414-694A-466E-C80115B5437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10935" y="1142818"/>
            <a:ext cx="325899" cy="325899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CED9CF-C888-D5EA-D719-656311CF7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8</a:t>
            </a:fld>
            <a:endParaRPr lang="en-US"/>
          </a:p>
        </p:txBody>
      </p:sp>
      <p:pic>
        <p:nvPicPr>
          <p:cNvPr id="7" name="Picture 14" descr="Machine Learning PNG Background - PNG All | PNG All">
            <a:extLst>
              <a:ext uri="{FF2B5EF4-FFF2-40B4-BE49-F238E27FC236}">
                <a16:creationId xmlns:a16="http://schemas.microsoft.com/office/drawing/2014/main" id="{8DB4EB0E-2221-9F3C-EDB5-5D5E1669B5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777590" y="95252"/>
            <a:ext cx="1366388" cy="1366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EBF7F01-F6C5-A269-5F0A-2E0434CC2D12}"/>
              </a:ext>
            </a:extLst>
          </p:cNvPr>
          <p:cNvSpPr txBox="1"/>
          <p:nvPr/>
        </p:nvSpPr>
        <p:spPr>
          <a:xfrm>
            <a:off x="838199" y="6212581"/>
            <a:ext cx="36717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Take notes as quizzes may not be posted in solved form.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97ED1F-29E6-5553-C3E4-5B3BFC4CA59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18538" y="173153"/>
            <a:ext cx="5441950" cy="1639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754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6220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3688</TotalTime>
  <Words>1030</Words>
  <Application>Microsoft Macintosh PowerPoint</Application>
  <PresentationFormat>Widescreen</PresentationFormat>
  <Paragraphs>211</Paragraphs>
  <Slides>23</Slides>
  <Notes>22</Notes>
  <HiddenSlides>2</HiddenSlides>
  <MMClips>8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1" baseType="lpstr">
      <vt:lpstr>Arial</vt:lpstr>
      <vt:lpstr>Avenir Book</vt:lpstr>
      <vt:lpstr>Calibri</vt:lpstr>
      <vt:lpstr>Calibri Light</vt:lpstr>
      <vt:lpstr>Cambria Math</vt:lpstr>
      <vt:lpstr>Poppins</vt:lpstr>
      <vt:lpstr>Wingdings</vt:lpstr>
      <vt:lpstr>Office Theme</vt:lpstr>
      <vt:lpstr>Natural Language Processing Tutorials</vt:lpstr>
      <vt:lpstr>Pop Quiz</vt:lpstr>
      <vt:lpstr>Pop Quiz</vt:lpstr>
      <vt:lpstr>Pop Quiz</vt:lpstr>
      <vt:lpstr>Pop Quiz</vt:lpstr>
      <vt:lpstr>Pop Quiz</vt:lpstr>
      <vt:lpstr>Pop Quiz</vt:lpstr>
      <vt:lpstr>Pop Quiz</vt:lpstr>
      <vt:lpstr>Pop Quiz</vt:lpstr>
      <vt:lpstr>Pop Quiz</vt:lpstr>
      <vt:lpstr>Lect. Quiz</vt:lpstr>
      <vt:lpstr>Lecture Quiz</vt:lpstr>
      <vt:lpstr>Lecture Quiz</vt:lpstr>
      <vt:lpstr>AssignmentDiscussion</vt:lpstr>
      <vt:lpstr>Assignment Discussion</vt:lpstr>
      <vt:lpstr>Assignment Discussion</vt:lpstr>
      <vt:lpstr>Assignment Discussion</vt:lpstr>
      <vt:lpstr>Assignment Discussion</vt:lpstr>
      <vt:lpstr>Assignment Discussion</vt:lpstr>
      <vt:lpstr>Assignment Discussion</vt:lpstr>
      <vt:lpstr>Assignment Quiz</vt:lpstr>
      <vt:lpstr>Assignment Quiz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Cellular Basics &amp; Evolution</dc:title>
  <dc:creator>Essam Abdelghany</dc:creator>
  <cp:lastModifiedBy>Essam Wisam</cp:lastModifiedBy>
  <cp:revision>121</cp:revision>
  <dcterms:created xsi:type="dcterms:W3CDTF">2023-04-27T21:19:03Z</dcterms:created>
  <dcterms:modified xsi:type="dcterms:W3CDTF">2025-04-02T16:00:16Z</dcterms:modified>
</cp:coreProperties>
</file>